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39"/>
  </p:notesMasterIdLst>
  <p:sldIdLst>
    <p:sldId id="256" r:id="rId2"/>
    <p:sldId id="257" r:id="rId3"/>
    <p:sldId id="265" r:id="rId4"/>
    <p:sldId id="266" r:id="rId5"/>
    <p:sldId id="259" r:id="rId6"/>
    <p:sldId id="260" r:id="rId7"/>
    <p:sldId id="267" r:id="rId8"/>
    <p:sldId id="268" r:id="rId9"/>
    <p:sldId id="263" r:id="rId10"/>
    <p:sldId id="264" r:id="rId11"/>
    <p:sldId id="269" r:id="rId12"/>
    <p:sldId id="270" r:id="rId13"/>
    <p:sldId id="303" r:id="rId14"/>
    <p:sldId id="272" r:id="rId15"/>
    <p:sldId id="273" r:id="rId16"/>
    <p:sldId id="304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2760B98-ED2F-453C-A99D-9D747D9787E9}">
          <p14:sldIdLst>
            <p14:sldId id="256"/>
            <p14:sldId id="257"/>
            <p14:sldId id="265"/>
            <p14:sldId id="266"/>
            <p14:sldId id="259"/>
            <p14:sldId id="260"/>
            <p14:sldId id="267"/>
            <p14:sldId id="268"/>
            <p14:sldId id="263"/>
            <p14:sldId id="264"/>
            <p14:sldId id="269"/>
            <p14:sldId id="270"/>
            <p14:sldId id="303"/>
          </p14:sldIdLst>
        </p14:section>
        <p14:section name="Sekcja bez tytułu" id="{9D87B7DC-2454-4143-9C60-40EEF8F20FF2}">
          <p14:sldIdLst>
            <p14:sldId id="272"/>
            <p14:sldId id="273"/>
            <p14:sldId id="304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6C37B2-E7CF-47F4-A11F-3479CBA3BD2B}" v="4" dt="2022-05-04T20:21:39.628"/>
    <p1510:client id="{DCFE0568-97A4-4E31-8C9F-D05EDDC9DA41}" v="638" dt="2022-05-04T20:59:20.185"/>
    <p1510:client id="{E1320A71-2752-4B6B-9D74-6CC9D99CC409}" v="140" dt="2022-05-04T20:28:06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9B598-79A7-45D9-87F6-BBD338928696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FCB4-C469-4F3C-B401-42636FF0D2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19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4FCB4-C469-4F3C-B401-42636FF0D20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2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072AF60-B9AF-4438-AA56-16ADEE0E1A0F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E63435-D861-4593-8A39-E854103BD346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734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73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95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"/>
          </a:p>
        </p:txBody>
      </p: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06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75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072AF60-B9AF-4438-AA56-16ADEE0E1A0F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CE63435-D861-4593-8A39-E854103BD346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00526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43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56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850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03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32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973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99DC5E5-2637-4509-A344-37B3E66573FE}" type="datetimeFigureOut">
              <a:rPr lang="pl-PL" smtClean="0"/>
              <a:t>04.05.2022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B0CD76-0759-4C5B-AE50-0DA1BFB1CA55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420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DCD02E-BB42-43D9-968E-02DB51B29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pl-PL" sz="5000"/>
              <a:t>Opowiadanie nr 3 </a:t>
            </a:r>
            <a:br>
              <a:rPr lang="pl-PL" sz="5000"/>
            </a:br>
            <a:r>
              <a:rPr lang="pl-PL" sz="5000"/>
              <a:t>Połączeni dziedzictwem Polska – Ukraina</a:t>
            </a:r>
            <a:br>
              <a:rPr lang="pl-PL" sz="5000"/>
            </a:br>
            <a:endParaRPr lang="pl-PL" sz="5000"/>
          </a:p>
        </p:txBody>
      </p:sp>
      <p:sp>
        <p:nvSpPr>
          <p:cNvPr id="14" name="Freeform: Shape 17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B30C9A9-3875-0E2D-9697-C885AE24E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pl-PL" sz="1800">
                <a:solidFill>
                  <a:srgbClr val="2A1A00"/>
                </a:solidFill>
              </a:rPr>
              <a:t>Pakiet edukacyjny nr 1</a:t>
            </a:r>
            <a:endParaRPr lang="en-US" sz="1800">
              <a:solidFill>
                <a:srgbClr val="2A1A00"/>
              </a:solidFill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5719748F-C459-1B5D-7068-2FF2CAFA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361" y="6254721"/>
            <a:ext cx="6651279" cy="6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9A5BA95-4E4C-43F3-8664-0BC3D8338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7657" y="2629661"/>
            <a:ext cx="6902241" cy="1174895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dziwo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, ta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wydawała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się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lekka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jak </a:t>
            </a:r>
            <a:endParaRPr lang="pl-PL" b="0" cap="none" spc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piórko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. Ba!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Sprawiała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wrażenie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jakby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 b="0" cap="none" spc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sama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unosiła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się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 w </a:t>
            </a:r>
            <a:r>
              <a:rPr lang="en-US" b="0" cap="none" spc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powietrzu</a:t>
            </a:r>
            <a:r>
              <a:rPr lang="en-US" b="0" cap="none" spc="0">
                <a:solidFill>
                  <a:schemeClr val="tx1">
                    <a:lumMod val="65000"/>
                    <a:lumOff val="35000"/>
                  </a:schemeClr>
                </a:solidFill>
              </a:rPr>
              <a:t>!  </a:t>
            </a:r>
          </a:p>
        </p:txBody>
      </p:sp>
      <p:pic>
        <p:nvPicPr>
          <p:cNvPr id="6" name="Symbol zastępczy obrazu 5" descr="Obraz zawierający trawa, zewnętrzne, podłoże, drzewo&#10;&#10;Opis wygenerowany automatycznie">
            <a:extLst>
              <a:ext uri="{FF2B5EF4-FFF2-40B4-BE49-F238E27FC236}">
                <a16:creationId xmlns:a16="http://schemas.microsoft.com/office/drawing/2014/main" id="{84A3F5AF-B14C-4A5B-BEB4-FE2A1315592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0" y="0"/>
            <a:ext cx="4657725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44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C85BA7A8-C2A4-4E80-84C7-8E55322CD9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7917"/>
          <a:stretch>
            <a:fillRect/>
          </a:stretch>
        </p:blipFill>
        <p:spPr>
          <a:xfrm>
            <a:off x="841250" y="1052402"/>
            <a:ext cx="6015897" cy="475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0C4D655-B3DE-4736-A683-905905198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6641" y="2286000"/>
            <a:ext cx="3410309" cy="3844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err="1"/>
              <a:t>Dziewczynka</a:t>
            </a:r>
            <a:r>
              <a:rPr lang="en-US" sz="2000"/>
              <a:t> (</a:t>
            </a:r>
            <a:r>
              <a:rPr lang="en-US" sz="2000" err="1"/>
              <a:t>chyba</a:t>
            </a:r>
            <a:r>
              <a:rPr lang="en-US" sz="2000"/>
              <a:t> </a:t>
            </a:r>
            <a:r>
              <a:rPr lang="en-US" sz="2000" err="1"/>
              <a:t>najwyższy</a:t>
            </a:r>
            <a:r>
              <a:rPr lang="en-US" sz="2000"/>
              <a:t> </a:t>
            </a:r>
            <a:r>
              <a:rPr lang="en-US" sz="2000" err="1"/>
              <a:t>czas</a:t>
            </a:r>
            <a:r>
              <a:rPr lang="en-US" sz="2000"/>
              <a:t> </a:t>
            </a:r>
            <a:r>
              <a:rPr lang="en-US" sz="2000" err="1"/>
              <a:t>wymyślić</a:t>
            </a:r>
            <a:r>
              <a:rPr lang="en-US" sz="2000"/>
              <a:t> </a:t>
            </a:r>
            <a:r>
              <a:rPr lang="en-US" sz="2000" err="1"/>
              <a:t>jej</a:t>
            </a:r>
            <a:r>
              <a:rPr lang="en-US" sz="2000"/>
              <a:t> </a:t>
            </a:r>
            <a:r>
              <a:rPr lang="en-US" sz="2000" err="1"/>
              <a:t>jakieś</a:t>
            </a:r>
            <a:r>
              <a:rPr lang="en-US" sz="2000"/>
              <a:t> </a:t>
            </a:r>
            <a:r>
              <a:rPr lang="en-US" sz="2000" err="1"/>
              <a:t>imię</a:t>
            </a:r>
            <a:r>
              <a:rPr lang="en-US" sz="2000"/>
              <a:t>, </a:t>
            </a:r>
            <a:r>
              <a:rPr lang="en-US" sz="2000" err="1"/>
              <a:t>prawda</a:t>
            </a:r>
            <a:r>
              <a:rPr lang="en-US" sz="2000"/>
              <a:t>? Co </a:t>
            </a:r>
            <a:r>
              <a:rPr lang="en-US" sz="2000" err="1"/>
              <a:t>proponujecie</a:t>
            </a:r>
            <a:r>
              <a:rPr lang="en-US" sz="2000"/>
              <a:t>?) </a:t>
            </a:r>
            <a:r>
              <a:rPr lang="en-US" sz="2000" err="1"/>
              <a:t>postanowiła</a:t>
            </a:r>
            <a:r>
              <a:rPr lang="en-US" sz="2000"/>
              <a:t> </a:t>
            </a:r>
            <a:r>
              <a:rPr lang="en-US" sz="2000" err="1"/>
              <a:t>wnieść</a:t>
            </a:r>
            <a:r>
              <a:rPr lang="en-US" sz="2000"/>
              <a:t> </a:t>
            </a:r>
            <a:r>
              <a:rPr lang="en-US" sz="2000" err="1"/>
              <a:t>walizkę</a:t>
            </a:r>
            <a:r>
              <a:rPr lang="en-US" sz="2000"/>
              <a:t> do </a:t>
            </a:r>
            <a:r>
              <a:rPr lang="en-US" sz="2000" err="1"/>
              <a:t>domu</a:t>
            </a:r>
            <a:r>
              <a:rPr lang="en-US" sz="2000"/>
              <a:t>. </a:t>
            </a:r>
            <a:r>
              <a:rPr lang="en-US" sz="2000" err="1"/>
              <a:t>Postawiła</a:t>
            </a:r>
            <a:r>
              <a:rPr lang="en-US" sz="2000"/>
              <a:t> </a:t>
            </a:r>
            <a:r>
              <a:rPr lang="en-US" sz="2000" err="1"/>
              <a:t>ją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środku</a:t>
            </a:r>
            <a:r>
              <a:rPr lang="en-US" sz="2000"/>
              <a:t> </a:t>
            </a:r>
            <a:r>
              <a:rPr lang="en-US" sz="2000" err="1"/>
              <a:t>salonu</a:t>
            </a:r>
            <a:r>
              <a:rPr lang="en-US" sz="2000"/>
              <a:t>, </a:t>
            </a:r>
            <a:r>
              <a:rPr lang="en-US" sz="2000" err="1"/>
              <a:t>przez</a:t>
            </a:r>
            <a:r>
              <a:rPr lang="en-US" sz="2000"/>
              <a:t> </a:t>
            </a:r>
            <a:r>
              <a:rPr lang="en-US" sz="2000" err="1"/>
              <a:t>chwilę</a:t>
            </a:r>
            <a:r>
              <a:rPr lang="en-US" sz="2000"/>
              <a:t> </a:t>
            </a:r>
            <a:r>
              <a:rPr lang="en-US" sz="2000" err="1"/>
              <a:t>przyglądała</a:t>
            </a:r>
            <a:r>
              <a:rPr lang="en-US" sz="2000"/>
              <a:t> </a:t>
            </a:r>
            <a:r>
              <a:rPr lang="en-US" sz="2000" err="1"/>
              <a:t>się</a:t>
            </a:r>
            <a:r>
              <a:rPr lang="en-US" sz="2000"/>
              <a:t> </a:t>
            </a:r>
            <a:r>
              <a:rPr lang="en-US" sz="2000" err="1"/>
              <a:t>jej</a:t>
            </a:r>
            <a:r>
              <a:rPr lang="en-US" sz="2000"/>
              <a:t> w </a:t>
            </a:r>
            <a:r>
              <a:rPr lang="en-US" sz="2000" err="1"/>
              <a:t>milczeniu</a:t>
            </a:r>
            <a:r>
              <a:rPr lang="en-US" sz="2000"/>
              <a:t>, a w </a:t>
            </a:r>
            <a:r>
              <a:rPr lang="en-US" sz="2000" err="1"/>
              <a:t>końcu</a:t>
            </a:r>
            <a:r>
              <a:rPr lang="en-US" sz="2000"/>
              <a:t> </a:t>
            </a:r>
            <a:r>
              <a:rPr lang="en-US" sz="2000" err="1"/>
              <a:t>otworzyła</a:t>
            </a:r>
            <a:r>
              <a:rPr lang="en-US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4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siedzi, wewnątrz, stare, piekarnik&#10;&#10;Opis wygenerowany automatycznie">
            <a:extLst>
              <a:ext uri="{FF2B5EF4-FFF2-40B4-BE49-F238E27FC236}">
                <a16:creationId xmlns:a16="http://schemas.microsoft.com/office/drawing/2014/main" id="{5857484B-B755-4AB8-A832-87B2B45660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r="-1" b="10444"/>
          <a:stretch/>
        </p:blipFill>
        <p:spPr>
          <a:xfrm>
            <a:off x="-152400" y="124128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072133-E0EF-46D3-9920-AB41DF595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effectLst/>
              </a:rPr>
              <a:t>Co </a:t>
            </a:r>
            <a:r>
              <a:rPr lang="en-US" sz="2000" err="1">
                <a:effectLst/>
              </a:rPr>
              <a:t>zobaczyła</a:t>
            </a:r>
            <a:r>
              <a:rPr lang="en-US" sz="2000">
                <a:effectLst/>
              </a:rPr>
              <a:t> w </a:t>
            </a:r>
            <a:r>
              <a:rPr lang="en-US" sz="2000" err="1">
                <a:effectLst/>
              </a:rPr>
              <a:t>środku</a:t>
            </a:r>
            <a:r>
              <a:rPr lang="en-US" sz="2000">
                <a:effectLst/>
              </a:rPr>
              <a:t>? </a:t>
            </a:r>
            <a:r>
              <a:rPr lang="en-US" sz="2000" err="1">
                <a:effectLst/>
              </a:rPr>
              <a:t>Przekonajcie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się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sami</a:t>
            </a:r>
            <a:r>
              <a:rPr lang="en-US" sz="2000">
                <a:effectLst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39DB4CA-33EC-444D-BC7E-4B1E3FD3B130}"/>
              </a:ext>
            </a:extLst>
          </p:cNvPr>
          <p:cNvSpPr txBox="1"/>
          <p:nvPr/>
        </p:nvSpPr>
        <p:spPr>
          <a:xfrm>
            <a:off x="3311064" y="1266264"/>
            <a:ext cx="291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42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ymbol zastępczy obrazu 5" descr="Obraz zawierający roślina, ceramika, namalowane, antyk&#10;&#10;Opis wygenerowany automatycznie">
            <a:extLst>
              <a:ext uri="{FF2B5EF4-FFF2-40B4-BE49-F238E27FC236}">
                <a16:creationId xmlns:a16="http://schemas.microsoft.com/office/drawing/2014/main" id="{91D7CDED-E2A6-4A86-9760-FF80BB4BE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2" r="2" b="11855"/>
          <a:stretch/>
        </p:blipFill>
        <p:spPr>
          <a:xfrm>
            <a:off x="4967928" y="3263116"/>
            <a:ext cx="6741471" cy="3594884"/>
          </a:xfrm>
          <a:prstGeom prst="rect">
            <a:avLst/>
          </a:prstGeom>
        </p:spPr>
      </p:pic>
      <p:pic>
        <p:nvPicPr>
          <p:cNvPr id="17" name="Symbol zastępczy obrazu 16" descr="Obraz zawierający kubek, zbiornik, kawa, kufel&#10;&#10;Opis wygenerowany automatycznie">
            <a:extLst>
              <a:ext uri="{FF2B5EF4-FFF2-40B4-BE49-F238E27FC236}">
                <a16:creationId xmlns:a16="http://schemas.microsoft.com/office/drawing/2014/main" id="{DAB7B94B-64BC-452E-9CDA-A0FEEA8D64D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4" r="-1" b="21607"/>
          <a:stretch/>
        </p:blipFill>
        <p:spPr>
          <a:xfrm>
            <a:off x="1271729" y="10"/>
            <a:ext cx="6760897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Symbol zastępczy obrazu 12" descr="Obraz zawierający wewnątrz, zdobione, roślina, wyświetlane&#10;&#10;Opis wygenerowany automatycznie">
            <a:extLst>
              <a:ext uri="{FF2B5EF4-FFF2-40B4-BE49-F238E27FC236}">
                <a16:creationId xmlns:a16="http://schemas.microsoft.com/office/drawing/2014/main" id="{E8BE6C08-A0BE-4924-ACF8-3D0C2299E5B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6" r="-5" b="5896"/>
          <a:stretch/>
        </p:blipFill>
        <p:spPr>
          <a:xfrm>
            <a:off x="8193493" y="643467"/>
            <a:ext cx="2512607" cy="2458784"/>
          </a:xfrm>
          <a:prstGeom prst="rect">
            <a:avLst/>
          </a:prstGeom>
        </p:spPr>
      </p:pic>
      <p:sp>
        <p:nvSpPr>
          <p:cNvPr id="57" name="Rectangle 38">
            <a:extLst>
              <a:ext uri="{FF2B5EF4-FFF2-40B4-BE49-F238E27FC236}">
                <a16:creationId xmlns:a16="http://schemas.microsoft.com/office/drawing/2014/main" id="{1B5D14DD-7136-40A9-87AD-4D2286C0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66966" y="643466"/>
            <a:ext cx="1325033" cy="245878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BA26CED2-CFE9-4F89-BF55-308765CB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977"/>
            <a:ext cx="1110861" cy="2019928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 descr="Obraz zawierający ściana, wewnątrz, stół, kilka&#10;&#10;Opis wygenerowany automatycznie">
            <a:extLst>
              <a:ext uri="{FF2B5EF4-FFF2-40B4-BE49-F238E27FC236}">
                <a16:creationId xmlns:a16="http://schemas.microsoft.com/office/drawing/2014/main" id="{6CEB3464-5430-4725-916F-6CE1277C6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7" r="-4" b="3120"/>
          <a:stretch/>
        </p:blipFill>
        <p:spPr>
          <a:xfrm>
            <a:off x="1271729" y="4069977"/>
            <a:ext cx="3535331" cy="20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ЮНЕСКО розгляне внесення до списку спадщини кримськотатарського орнаменту |  UA.NEWS">
            <a:extLst>
              <a:ext uri="{FF2B5EF4-FFF2-40B4-BE49-F238E27FC236}">
                <a16:creationId xmlns:a16="http://schemas.microsoft.com/office/drawing/2014/main" id="{BDB8A612-1F94-4DFF-96C4-A188A6014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5" r="-3" b="14552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obrazu 18">
            <a:extLst>
              <a:ext uri="{FF2B5EF4-FFF2-40B4-BE49-F238E27FC236}">
                <a16:creationId xmlns:a16="http://schemas.microsoft.com/office/drawing/2014/main" id="{30304909-3A77-4634-A422-673B2E5B0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2" descr="Орьнек – кримськотатарський орнамент та знання про нього">
            <a:extLst>
              <a:ext uri="{FF2B5EF4-FFF2-40B4-BE49-F238E27FC236}">
                <a16:creationId xmlns:a16="http://schemas.microsoft.com/office/drawing/2014/main" id="{D8496128-3BA3-49CA-8409-3E4918697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4" b="13529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римськотатарський орнамент включили до попереднього списку ЮНЕСКО">
            <a:extLst>
              <a:ext uri="{FF2B5EF4-FFF2-40B4-BE49-F238E27FC236}">
                <a16:creationId xmlns:a16="http://schemas.microsoft.com/office/drawing/2014/main" id="{CBE71770-EAAB-4C57-B551-F13717A08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" b="-2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етриківський розпис | Діти в місті Львів">
            <a:extLst>
              <a:ext uri="{FF2B5EF4-FFF2-40B4-BE49-F238E27FC236}">
                <a16:creationId xmlns:a16="http://schemas.microsoft.com/office/drawing/2014/main" id="{7A7214EB-8536-4031-9D0A-5CD361CA7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2" b="-2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етриківський розпис">
            <a:extLst>
              <a:ext uri="{FF2B5EF4-FFF2-40B4-BE49-F238E27FC236}">
                <a16:creationId xmlns:a16="http://schemas.microsoft.com/office/drawing/2014/main" id="{DACD9C51-D7CC-414C-A36C-5359A458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74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Петриківський розпис, історія виникнення, малюнки">
            <a:extLst>
              <a:ext uri="{FF2B5EF4-FFF2-40B4-BE49-F238E27FC236}">
                <a16:creationId xmlns:a16="http://schemas.microsoft.com/office/drawing/2014/main" id="{CF772087-EEF3-4591-9FA1-913428BEA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9" r="3" b="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гуцульські images for free">
            <a:extLst>
              <a:ext uri="{FF2B5EF4-FFF2-40B4-BE49-F238E27FC236}">
                <a16:creationId xmlns:a16="http://schemas.microsoft.com/office/drawing/2014/main" id="{A289357D-A497-4993-A5DC-71B35841E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b="2463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3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11C0D7E-01FF-4A58-AFC4-2633ED7C1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2" r="17847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31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5938141-5438-483D-8720-6FB2760CA50D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Dziewczynka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była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bardzo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zdziwiona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tym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zobaczyła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przede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wszystkim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tym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że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tak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małej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walizeczce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tyle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zmieściło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Zaczynała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domyślać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że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walizka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musi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być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zaczarowana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err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6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biblioteka, półka, książka&#10;&#10;Opis wygenerowany automatycznie">
            <a:extLst>
              <a:ext uri="{FF2B5EF4-FFF2-40B4-BE49-F238E27FC236}">
                <a16:creationId xmlns:a16="http://schemas.microsoft.com/office/drawing/2014/main" id="{96D9D763-3E87-44A2-BA98-EE2E937CC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r="-1" b="-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11A5620-84B5-4EBE-80F5-99FA04DB0A99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Postanowiła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opowiedzieć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wszystkim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starszemu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bratu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który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studiował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uniwersytecie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znał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różnych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rzeczach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24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DE3634-9C2E-46A1-BB0A-442BCA6E83AF}"/>
              </a:ext>
            </a:extLst>
          </p:cNvPr>
          <p:cNvSpPr txBox="1"/>
          <p:nvPr/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Brat (jak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miał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imię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proponujecie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?)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prędko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rozwikłał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zagadkę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pomocą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komputera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az 4" descr="Obraz zawierający tekst, osoba, sprzęt elektroniczny, wewnątrz&#10;&#10;Opis wygenerowany automatycznie">
            <a:extLst>
              <a:ext uri="{FF2B5EF4-FFF2-40B4-BE49-F238E27FC236}">
                <a16:creationId xmlns:a16="http://schemas.microsoft.com/office/drawing/2014/main" id="{A90A6AF4-27A3-4E9C-B1A2-E08885F45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8" b="-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CBF32D4-DD0C-AE83-5513-F399C835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cap="none">
                <a:effectLst/>
              </a:rPr>
              <a:t>Nie tak dawno temu…</a:t>
            </a:r>
            <a:br>
              <a:rPr lang="pl-PL" sz="2000" cap="none"/>
            </a:br>
            <a:endParaRPr lang="en-US" sz="2000" cap="none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506C99-3299-40E6-90DB-386D80BF4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>
                <a:effectLst/>
              </a:rPr>
              <a:t>…i nie tak daleko stąd mieszkała pewna mała dziewczynka, która bardzo chciała być duża. </a:t>
            </a:r>
            <a:endParaRPr lang="pl-PL" sz="2000"/>
          </a:p>
          <a:p>
            <a:endParaRPr lang="pl-PL"/>
          </a:p>
        </p:txBody>
      </p:sp>
      <p:pic>
        <p:nvPicPr>
          <p:cNvPr id="5" name="Obraz 4" descr="Obraz zawierający osoba, zewnętrzne, kwiat, roślina&#10;&#10;Opis wygenerowany automatycznie">
            <a:extLst>
              <a:ext uri="{FF2B5EF4-FFF2-40B4-BE49-F238E27FC236}">
                <a16:creationId xmlns:a16="http://schemas.microsoft.com/office/drawing/2014/main" id="{E15E19B2-9FC1-40E6-B910-62BAEA7BE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r="8666"/>
          <a:stretch/>
        </p:blipFill>
        <p:spPr>
          <a:xfrm>
            <a:off x="836613" y="1031195"/>
            <a:ext cx="59436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285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łóżko, materiał, niebieski, pościel&#10;&#10;Opis wygenerowany automatycznie">
            <a:extLst>
              <a:ext uri="{FF2B5EF4-FFF2-40B4-BE49-F238E27FC236}">
                <a16:creationId xmlns:a16="http://schemas.microsoft.com/office/drawing/2014/main" id="{787D2668-29E2-4C81-8AE0-B441BBE0F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36100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31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F7EA50F-2B29-48DE-B814-F8B4E9BFD6DE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Z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internetu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dowiedział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że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to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co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umieszczono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535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walizce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ma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olbrzymią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wartość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stanowi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część</a:t>
            </a:r>
            <a:endParaRPr lang="en-US" err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535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dziedzictwa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kulturowego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Ukrainy (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kraju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sąsiadującego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535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z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Polską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potraficie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ją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zlokalizować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mapie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?)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700"/>
              </a:spcBef>
              <a:spcAft>
                <a:spcPts val="535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oraz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całej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ludzkości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2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Obraz 4" descr="Obraz zawierający ściana, osoba&#10;&#10;Opis wygenerowany automatycznie">
            <a:extLst>
              <a:ext uri="{FF2B5EF4-FFF2-40B4-BE49-F238E27FC236}">
                <a16:creationId xmlns:a16="http://schemas.microsoft.com/office/drawing/2014/main" id="{7BFC42B7-72CC-4766-9342-9F9B5080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18367" b="-1"/>
          <a:stretch/>
        </p:blipFill>
        <p:spPr>
          <a:xfrm>
            <a:off x="1255789" y="643464"/>
            <a:ext cx="5320549" cy="526039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DCE78B8-CE2B-4BD9-8521-7CFFDA8357BA}"/>
              </a:ext>
            </a:extLst>
          </p:cNvPr>
          <p:cNvSpPr txBox="1"/>
          <p:nvPr/>
        </p:nvSpPr>
        <p:spPr>
          <a:xfrm>
            <a:off x="8339328" y="1655065"/>
            <a:ext cx="3090672" cy="4224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bg1"/>
                </a:solidFill>
              </a:rPr>
              <a:t>– </a:t>
            </a:r>
            <a:r>
              <a:rPr lang="en-US" sz="2000" err="1">
                <a:solidFill>
                  <a:schemeClr val="bg1"/>
                </a:solidFill>
                <a:effectLst/>
              </a:rPr>
              <a:t>Marzenia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się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spełniają</a:t>
            </a:r>
            <a:r>
              <a:rPr lang="en-US" sz="2000">
                <a:solidFill>
                  <a:schemeClr val="bg1"/>
                </a:solidFill>
                <a:effectLst/>
              </a:rPr>
              <a:t> – </a:t>
            </a:r>
            <a:r>
              <a:rPr lang="en-US" sz="2000" err="1">
                <a:solidFill>
                  <a:schemeClr val="bg1"/>
                </a:solidFill>
                <a:effectLst/>
              </a:rPr>
              <a:t>chłopak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zwrócił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się</a:t>
            </a:r>
            <a:r>
              <a:rPr lang="en-US" sz="2000">
                <a:solidFill>
                  <a:schemeClr val="bg1"/>
                </a:solidFill>
                <a:effectLst/>
              </a:rPr>
              <a:t> do </a:t>
            </a:r>
            <a:r>
              <a:rPr lang="en-US" sz="2000" err="1">
                <a:solidFill>
                  <a:schemeClr val="bg1"/>
                </a:solidFill>
                <a:effectLst/>
              </a:rPr>
              <a:t>siostry</a:t>
            </a:r>
            <a:r>
              <a:rPr lang="en-US" sz="2000">
                <a:solidFill>
                  <a:schemeClr val="bg1"/>
                </a:solidFill>
                <a:effectLst/>
              </a:rPr>
              <a:t>. – </a:t>
            </a:r>
            <a:r>
              <a:rPr lang="en-US" sz="2000" err="1">
                <a:solidFill>
                  <a:schemeClr val="bg1"/>
                </a:solidFill>
                <a:effectLst/>
              </a:rPr>
              <a:t>Chciałaś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odkrywać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świat</a:t>
            </a:r>
            <a:r>
              <a:rPr lang="pl-PL" sz="2000">
                <a:solidFill>
                  <a:schemeClr val="bg1"/>
                </a:solidFill>
                <a:effectLst/>
              </a:rPr>
              <a:t>,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więc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proszę</a:t>
            </a:r>
            <a:r>
              <a:rPr lang="en-US" sz="2000">
                <a:solidFill>
                  <a:schemeClr val="bg1"/>
                </a:solidFill>
                <a:effectLst/>
              </a:rPr>
              <a:t>, </a:t>
            </a:r>
            <a:r>
              <a:rPr lang="en-US" sz="2000" err="1">
                <a:solidFill>
                  <a:schemeClr val="bg1"/>
                </a:solidFill>
                <a:effectLst/>
              </a:rPr>
              <a:t>dzięki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walizce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masz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szansę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odbyć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niesamowitą</a:t>
            </a:r>
            <a:r>
              <a:rPr lang="en-US" sz="2000">
                <a:solidFill>
                  <a:schemeClr val="bg1"/>
                </a:solidFill>
                <a:effectLst/>
              </a:rPr>
              <a:t> </a:t>
            </a:r>
            <a:r>
              <a:rPr lang="en-US" sz="2000" err="1">
                <a:solidFill>
                  <a:schemeClr val="bg1"/>
                </a:solidFill>
                <a:effectLst/>
              </a:rPr>
              <a:t>podróż</a:t>
            </a:r>
            <a:r>
              <a:rPr lang="en-US" sz="2000">
                <a:solidFill>
                  <a:schemeClr val="bg1"/>
                </a:solidFill>
                <a:effectLst/>
              </a:rPr>
              <a:t>.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1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osoba, przybranie głowy, dziewczynka, kapelusz&#10;&#10;Opis wygenerowany automatycznie">
            <a:extLst>
              <a:ext uri="{FF2B5EF4-FFF2-40B4-BE49-F238E27FC236}">
                <a16:creationId xmlns:a16="http://schemas.microsoft.com/office/drawing/2014/main" id="{5EB58189-7A03-43FC-9B40-8024A8E4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5" r="33125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609097C-F638-4846-9CDE-435BA2467085}"/>
              </a:ext>
            </a:extLst>
          </p:cNvPr>
          <p:cNvSpPr txBox="1"/>
          <p:nvPr/>
        </p:nvSpPr>
        <p:spPr>
          <a:xfrm>
            <a:off x="6027000" y="2433205"/>
            <a:ext cx="3772248" cy="1801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Oczy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małej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marzycielki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rozbłysły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lnSpc>
                <a:spcPct val="110000"/>
              </a:lnSpc>
              <a:spcBef>
                <a:spcPts val="700"/>
              </a:spcBef>
              <a:spcAft>
                <a:spcPts val="535"/>
              </a:spcAft>
            </a:pP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Czeka</a:t>
            </a:r>
            <a:r>
              <a:rPr lang="pl-PL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ła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ją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prawdziwa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przygoda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!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312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EC77CBC-B8B2-41AC-B3CF-AECEDB6158D1}"/>
              </a:ext>
            </a:extLst>
          </p:cNvPr>
          <p:cNvSpPr txBox="1"/>
          <p:nvPr/>
        </p:nvSpPr>
        <p:spPr>
          <a:xfrm>
            <a:off x="1042142" y="1584615"/>
            <a:ext cx="5747466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Proszę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aby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szanowna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pani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usiadła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zapięła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pasy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startujemy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– [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wstawić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imię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brata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wybrane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przez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dzieci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]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wczuł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rolę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przewodnika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turystycznego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endParaRPr lang="pl-PL" sz="200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Najpierw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odwiedzimy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Kosów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kurort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u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podnóża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Karpat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Ukraińskich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Ten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ośrodek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słynie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z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przepięknej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ceramiki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zielono-brązowo-żółtych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barwach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które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kojarzą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ze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światem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natury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: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górską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przyrodą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ziemią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słońcem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</p:txBody>
      </p:sp>
      <p:pic>
        <p:nvPicPr>
          <p:cNvPr id="5" name="Obraz 4" descr="Obraz zawierający trawa, niebo, zewnętrzne, góra&#10;&#10;Opis wygenerowany automatycznie">
            <a:extLst>
              <a:ext uri="{FF2B5EF4-FFF2-40B4-BE49-F238E27FC236}">
                <a16:creationId xmlns:a16="http://schemas.microsoft.com/office/drawing/2014/main" id="{A79E6C76-7759-443A-BE6C-45A50E944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r="22074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26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82D0BDC-19A7-4261-9D68-166D0B26C39E}"/>
              </a:ext>
            </a:extLst>
          </p:cNvPr>
          <p:cNvSpPr txBox="1"/>
          <p:nvPr/>
        </p:nvSpPr>
        <p:spPr>
          <a:xfrm>
            <a:off x="1130451" y="2372591"/>
            <a:ext cx="4964065" cy="321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Dziewczynce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bardzo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podobały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naczynia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ozdobione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postaciami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ludzi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zwierząt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które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wyglądały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jak z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bajki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. </a:t>
            </a:r>
            <a:endParaRPr lang="pl-PL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Obraz 4" descr="Obraz zawierający kubek, zbiornik, kawa, kufel&#10;&#10;Opis wygenerowany automatycznie">
            <a:extLst>
              <a:ext uri="{FF2B5EF4-FFF2-40B4-BE49-F238E27FC236}">
                <a16:creationId xmlns:a16="http://schemas.microsoft.com/office/drawing/2014/main" id="{FC3151A6-6C9B-4E6F-A385-D8B29E88A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-2" b="3155"/>
          <a:stretch/>
        </p:blipFill>
        <p:spPr>
          <a:xfrm>
            <a:off x="7399261" y="1637569"/>
            <a:ext cx="3217333" cy="318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0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CA71505E-6D83-4D7B-B88A-7D7C2DB42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74A2F-5CC0-47EE-BFEA-6199C2BD7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C00747-4896-40FC-8D80-932713F90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9208" y="2750755"/>
            <a:ext cx="542353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700"/>
              </a:spcBef>
            </a:pPr>
            <a:r>
              <a:rPr lang="en-US" sz="2000">
                <a:solidFill>
                  <a:schemeClr val="tx1"/>
                </a:solidFill>
                <a:effectLst/>
              </a:rPr>
              <a:t>A </a:t>
            </a:r>
            <a:r>
              <a:rPr lang="en-US" sz="2000" err="1">
                <a:solidFill>
                  <a:schemeClr val="tx1"/>
                </a:solidFill>
                <a:effectLst/>
              </a:rPr>
              <a:t>wy</a:t>
            </a:r>
            <a:r>
              <a:rPr lang="en-US" sz="2000">
                <a:solidFill>
                  <a:schemeClr val="tx1"/>
                </a:solidFill>
                <a:effectLst/>
              </a:rPr>
              <a:t>, co o </a:t>
            </a:r>
            <a:r>
              <a:rPr lang="en-US" sz="2000" err="1">
                <a:solidFill>
                  <a:schemeClr val="tx1"/>
                </a:solidFill>
                <a:effectLst/>
              </a:rPr>
              <a:t>nich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myślicie</a:t>
            </a:r>
            <a:r>
              <a:rPr lang="en-US" sz="2000">
                <a:solidFill>
                  <a:schemeClr val="tx1"/>
                </a:solidFill>
                <a:effectLst/>
              </a:rPr>
              <a:t>?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az 7" descr="Obraz zawierający porcelana&#10;&#10;Opis wygenerowany automatycznie">
            <a:extLst>
              <a:ext uri="{FF2B5EF4-FFF2-40B4-BE49-F238E27FC236}">
                <a16:creationId xmlns:a16="http://schemas.microsoft.com/office/drawing/2014/main" id="{26752297-BE96-4C1B-A906-1C39FD593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09" y="211668"/>
            <a:ext cx="1658491" cy="155126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Obraz 11" descr="Obraz zawierający wewnątrz, zdobione, roślina, wyświetlane&#10;&#10;Opis wygenerowany automatycznie">
            <a:extLst>
              <a:ext uri="{FF2B5EF4-FFF2-40B4-BE49-F238E27FC236}">
                <a16:creationId xmlns:a16="http://schemas.microsoft.com/office/drawing/2014/main" id="{DFC10535-3C70-4675-8109-ED5C96417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12" y="3505200"/>
            <a:ext cx="2575727" cy="314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4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06765E3B-115A-4A95-AAEF-1D31A989E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7C83E73-71E2-4BCE-9109-0FAB6FB2C760}"/>
              </a:ext>
            </a:extLst>
          </p:cNvPr>
          <p:cNvSpPr txBox="1"/>
          <p:nvPr/>
        </p:nvSpPr>
        <p:spPr>
          <a:xfrm>
            <a:off x="4905408" y="4976898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535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2000">
                <a:effectLst/>
              </a:rPr>
              <a:t> A </a:t>
            </a:r>
            <a:r>
              <a:rPr lang="en-US" sz="2000" err="1">
                <a:effectLst/>
              </a:rPr>
              <a:t>teraz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skoczymy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kilkaset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kilometrów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dalej</a:t>
            </a:r>
            <a:r>
              <a:rPr lang="en-US" sz="2000">
                <a:effectLst/>
              </a:rPr>
              <a:t>, </a:t>
            </a:r>
            <a:r>
              <a:rPr lang="en-US" sz="2000" err="1">
                <a:effectLst/>
              </a:rPr>
              <a:t>na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Półwysep</a:t>
            </a:r>
            <a:endParaRPr lang="pl-PL" err="1"/>
          </a:p>
          <a:p>
            <a:pPr>
              <a:lnSpc>
                <a:spcPct val="90000"/>
              </a:lnSpc>
              <a:spcAft>
                <a:spcPts val="535"/>
              </a:spcAft>
            </a:pPr>
            <a:r>
              <a:rPr lang="en-US" sz="2000">
                <a:effectLst/>
              </a:rPr>
              <a:t>Krym</a:t>
            </a:r>
            <a:r>
              <a:rPr lang="pl-PL" sz="2000" err="1">
                <a:effectLst/>
              </a:rPr>
              <a:t>ski</a:t>
            </a:r>
            <a:r>
              <a:rPr lang="en-US" sz="2000">
                <a:effectLst/>
              </a:rPr>
              <a:t>. Co to </a:t>
            </a:r>
            <a:r>
              <a:rPr lang="en-US" sz="2000" err="1">
                <a:effectLst/>
              </a:rPr>
              <a:t>dla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nas</a:t>
            </a:r>
            <a:r>
              <a:rPr lang="en-US" sz="2000">
                <a:effectLst/>
              </a:rPr>
              <a:t>, w </a:t>
            </a:r>
            <a:r>
              <a:rPr lang="en-US" sz="2000" err="1">
                <a:effectLst/>
              </a:rPr>
              <a:t>końcu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mamy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magiczny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wehikuł</a:t>
            </a:r>
            <a:r>
              <a:rPr lang="en-US" sz="2000">
                <a:effectLst/>
              </a:rPr>
              <a:t>!</a:t>
            </a:r>
            <a:r>
              <a:rPr lang="en-US" sz="2000"/>
              <a:t> </a:t>
            </a:r>
            <a:endParaRPr lang="pl-PL"/>
          </a:p>
          <a:p>
            <a:pPr>
              <a:lnSpc>
                <a:spcPct val="90000"/>
              </a:lnSpc>
              <a:spcAft>
                <a:spcPts val="535"/>
              </a:spcAft>
            </a:pPr>
            <a:r>
              <a:rPr lang="en-US" sz="2000">
                <a:effectLst/>
              </a:rPr>
              <a:t>Na </a:t>
            </a:r>
            <a:r>
              <a:rPr lang="en-US" sz="2000" err="1">
                <a:effectLst/>
              </a:rPr>
              <a:t>Krymie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od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wieków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mieszkają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Tatarzy</a:t>
            </a:r>
            <a:r>
              <a:rPr lang="en-US" sz="2000">
                <a:effectLst/>
              </a:rPr>
              <a:t>, </a:t>
            </a:r>
            <a:r>
              <a:rPr lang="en-US" sz="2000" err="1">
                <a:effectLst/>
              </a:rPr>
              <a:t>którzy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stworzyli</a:t>
            </a:r>
            <a:r>
              <a:rPr lang="en-US" sz="2000">
                <a:effectLst/>
              </a:rPr>
              <a:t> </a:t>
            </a:r>
            <a:endParaRPr lang="en-US"/>
          </a:p>
          <a:p>
            <a:pPr>
              <a:lnSpc>
                <a:spcPct val="90000"/>
              </a:lnSpc>
              <a:spcAft>
                <a:spcPts val="535"/>
              </a:spcAft>
            </a:pPr>
            <a:r>
              <a:rPr lang="en-US" sz="2000" err="1">
                <a:effectLst/>
              </a:rPr>
              <a:t>własny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język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dekoracyjny</a:t>
            </a:r>
            <a:r>
              <a:rPr lang="en-US" sz="2000">
                <a:effectLst/>
              </a:rPr>
              <a:t>, </a:t>
            </a:r>
            <a:r>
              <a:rPr lang="en-US" sz="2000" err="1">
                <a:effectLst/>
              </a:rPr>
              <a:t>pełen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ukrytej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symboliki</a:t>
            </a:r>
            <a:r>
              <a:rPr lang="en-US" sz="2000">
                <a:effectLst/>
              </a:rPr>
              <a:t>.</a:t>
            </a:r>
            <a:r>
              <a:rPr lang="en-US" sz="200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43F7E509-38FC-430B-BEE9-0BD7F137B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361208-7573-4B45-9251-E4E92E7E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A024941-2DEB-4414-8BDC-A4B1CE78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7974" y="273933"/>
            <a:ext cx="2173946" cy="217130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2C390DF-5BA4-4154-870C-07416A93E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27777" b="2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8392B-FD04-4B0F-A280-CEE7A0D7D3A0}"/>
              </a:ext>
            </a:extLst>
          </p:cNvPr>
          <p:cNvSpPr txBox="1"/>
          <p:nvPr/>
        </p:nvSpPr>
        <p:spPr>
          <a:xfrm>
            <a:off x="523683" y="649921"/>
            <a:ext cx="4748534" cy="57361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 dirty="0" err="1">
                <a:effectLst/>
              </a:rPr>
              <a:t>Brzmiało</a:t>
            </a:r>
            <a:r>
              <a:rPr lang="en-US" sz="2000" dirty="0">
                <a:effectLst/>
              </a:rPr>
              <a:t> to </a:t>
            </a:r>
            <a:r>
              <a:rPr lang="en-US" sz="2000" dirty="0" err="1">
                <a:effectLst/>
              </a:rPr>
              <a:t>bardzo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tajemniczo</a:t>
            </a:r>
            <a:r>
              <a:rPr lang="en-US" sz="2000" dirty="0">
                <a:effectLst/>
              </a:rPr>
              <a:t>, a </a:t>
            </a:r>
            <a:r>
              <a:rPr lang="en-US" sz="2000" dirty="0" err="1">
                <a:effectLst/>
              </a:rPr>
              <a:t>mała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podróżniczka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uwielbiała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wielkie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tajemnice</a:t>
            </a:r>
            <a:r>
              <a:rPr lang="pl-PL" sz="2000" dirty="0">
                <a:effectLst/>
              </a:rPr>
              <a:t>,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więc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tatarski</a:t>
            </a:r>
            <a:r>
              <a:rPr lang="en-US" sz="2000" dirty="0">
                <a:effectLst/>
              </a:rPr>
              <a:t> ornament, </a:t>
            </a:r>
            <a:r>
              <a:rPr lang="en-US" sz="2000" dirty="0" err="1">
                <a:effectLst/>
              </a:rPr>
              <a:t>zwany</a:t>
            </a:r>
            <a:r>
              <a:rPr lang="en-US" sz="2000" dirty="0">
                <a:effectLst/>
              </a:rPr>
              <a:t> </a:t>
            </a:r>
            <a:r>
              <a:rPr lang="en-US" sz="2000" i="1" dirty="0" err="1">
                <a:effectLst/>
              </a:rPr>
              <a:t>ornek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bardzo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ją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zainteresował</a:t>
            </a:r>
            <a:r>
              <a:rPr lang="en-US" sz="2000" dirty="0">
                <a:effectLst/>
              </a:rPr>
              <a:t>.</a:t>
            </a:r>
            <a:r>
              <a:rPr lang="en-US" sz="2000" dirty="0"/>
              <a:t> </a:t>
            </a:r>
            <a:r>
              <a:rPr lang="pl-PL" sz="2000" dirty="0">
                <a:effectLst/>
              </a:rPr>
              <a:t> </a:t>
            </a:r>
            <a:r>
              <a:rPr lang="en-US" sz="2000" dirty="0">
                <a:effectLst/>
              </a:rPr>
              <a:t>Z </a:t>
            </a:r>
            <a:r>
              <a:rPr lang="en-US" sz="2000" dirty="0" err="1">
                <a:effectLst/>
              </a:rPr>
              <a:t>uwagą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przyglądała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się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tkaninom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wyrobom</a:t>
            </a:r>
            <a:r>
              <a:rPr lang="en-US" sz="2000" dirty="0"/>
              <a:t> </a:t>
            </a:r>
            <a:r>
              <a:rPr lang="en-US" sz="2000" dirty="0">
                <a:effectLst/>
              </a:rPr>
              <a:t>z </a:t>
            </a:r>
            <a:r>
              <a:rPr lang="en-US" sz="2000" dirty="0" err="1">
                <a:effectLst/>
              </a:rPr>
              <a:t>metalu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skóry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szkła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próbując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odnaleźć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nich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różę</a:t>
            </a:r>
            <a:r>
              <a:rPr lang="pl-PL" sz="2000" dirty="0">
                <a:effectLst/>
              </a:rPr>
              <a:t>                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</a:t>
            </a:r>
            <a:r>
              <a:rPr lang="en-US" sz="2000" dirty="0" err="1">
                <a:effectLst/>
              </a:rPr>
              <a:t>ymbolizującą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kobietę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zamężną</a:t>
            </a:r>
            <a:r>
              <a:rPr lang="en-US" sz="2000" dirty="0">
                <a:effectLst/>
              </a:rPr>
              <a:t>; </a:t>
            </a:r>
            <a:r>
              <a:rPr lang="en-US" sz="2000" dirty="0" err="1">
                <a:effectLst/>
              </a:rPr>
              <a:t>topolę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lub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cyprys</a:t>
            </a:r>
            <a:r>
              <a:rPr lang="en-US" sz="2000" dirty="0">
                <a:effectLst/>
              </a:rPr>
              <a:t> – symbol </a:t>
            </a:r>
            <a:r>
              <a:rPr lang="en-US" sz="2000" dirty="0" err="1">
                <a:effectLst/>
              </a:rPr>
              <a:t>dorosłego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mężczyzn</a:t>
            </a:r>
            <a:r>
              <a:rPr lang="pl-PL" sz="2000" dirty="0">
                <a:effectLst/>
              </a:rPr>
              <a:t>y</a:t>
            </a:r>
            <a:r>
              <a:rPr lang="en-US" sz="2000" dirty="0">
                <a:effectLst/>
              </a:rPr>
              <a:t>; </a:t>
            </a:r>
            <a:r>
              <a:rPr lang="en-US" sz="2000" dirty="0" err="1">
                <a:effectLst/>
              </a:rPr>
              <a:t>tulipan</a:t>
            </a:r>
            <a:r>
              <a:rPr lang="en-US" sz="2000" dirty="0">
                <a:effectLst/>
              </a:rPr>
              <a:t> – </a:t>
            </a:r>
            <a:r>
              <a:rPr lang="en-US" sz="2000" dirty="0" err="1">
                <a:effectLst/>
              </a:rPr>
              <a:t>tajny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znak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młodzieńca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oraz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migdał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oznaczający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dziewczynę</a:t>
            </a:r>
            <a:r>
              <a:rPr lang="en-US" sz="2000" dirty="0">
                <a:effectLst/>
              </a:rPr>
              <a:t>. A </a:t>
            </a:r>
            <a:r>
              <a:rPr lang="en-US" sz="2000" dirty="0" err="1">
                <a:effectLst/>
              </a:rPr>
              <a:t>czy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potraficie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odnaleźć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motywy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tatarskich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wyrobach</a:t>
            </a:r>
            <a:r>
              <a:rPr lang="en-US" sz="2000" dirty="0">
                <a:effectLst/>
              </a:rPr>
              <a:t>?</a:t>
            </a:r>
            <a:endParaRPr lang="pl-PL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805" y="2554317"/>
            <a:ext cx="3185554" cy="3181684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097F37-39FE-4C12-9661-701644B7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338" y="1"/>
            <a:ext cx="4163662" cy="37165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60E7417-DF76-4925-99CB-2786C695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3264" y="3933316"/>
            <a:ext cx="3348736" cy="2924683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az 4" descr="Obraz zawierający tekst, tkanina&#10;&#10;Opis wygenerowany automatycznie">
            <a:extLst>
              <a:ext uri="{FF2B5EF4-FFF2-40B4-BE49-F238E27FC236}">
                <a16:creationId xmlns:a16="http://schemas.microsoft.com/office/drawing/2014/main" id="{F23F7341-896F-4E96-9E20-AE57D3E41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r="13426" b="2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45953B-1240-40F2-A9A9-9678742DE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29968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7" name="Obraz 6" descr="Obraz zawierający ściana, wewnątrz, kilka&#10;&#10;Opis wygenerowany automatycznie">
            <a:extLst>
              <a:ext uri="{FF2B5EF4-FFF2-40B4-BE49-F238E27FC236}">
                <a16:creationId xmlns:a16="http://schemas.microsoft.com/office/drawing/2014/main" id="{890F09C8-5B98-4205-B4CE-E1CDA4A03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1299" b="-3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2987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878E8573-03A7-432D-B5D5-2BFE711DD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r="30736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01539C-C5E4-4BAD-B5DE-FD73516DF076}"/>
              </a:ext>
            </a:extLst>
          </p:cNvPr>
          <p:cNvSpPr txBox="1"/>
          <p:nvPr/>
        </p:nvSpPr>
        <p:spPr>
          <a:xfrm>
            <a:off x="773710" y="2138796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Jeśli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szanowna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pani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nacieszyła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oczy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zapraszam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dalszą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część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wycieczki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kontynuował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brat.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Tym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razem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udamy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nad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Dniepr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największą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rzekę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Ukrainy.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Dawniej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mieszkali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Kozacy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Do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dziś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ich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życie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oraz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kulturę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przypominają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charakterystycznie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śpiewane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pieśni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: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wykonywane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grupie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kilka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głosów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różnej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tonacji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Sama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posłuchaj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chłopak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uruchomił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film, 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pokój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wypełnił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dźwięk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3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3AF277E4-D4C2-48F7-BF67-5A9FA287C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r="19572"/>
          <a:stretch/>
        </p:blipFill>
        <p:spPr>
          <a:xfrm>
            <a:off x="688151" y="10"/>
            <a:ext cx="5709024" cy="685799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4A95B8C1-7AA8-4778-B8E5-EE4E9D9D6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9" name="Obraz 8" descr="Obraz zawierający tekst, lalka&#10;&#10;Opis wygenerowany automatycznie">
            <a:extLst>
              <a:ext uri="{FF2B5EF4-FFF2-40B4-BE49-F238E27FC236}">
                <a16:creationId xmlns:a16="http://schemas.microsoft.com/office/drawing/2014/main" id="{314E03A1-36B9-4B66-B310-CAB02ABC3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7" r="20030"/>
          <a:stretch/>
        </p:blipFill>
        <p:spPr>
          <a:xfrm>
            <a:off x="6397186" y="10"/>
            <a:ext cx="5511355" cy="6857990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FDCF3803-7402-4629-B893-2C72F227E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Kozacy">
            <a:hlinkClick r:id="" action="ppaction://media"/>
            <a:extLst>
              <a:ext uri="{FF2B5EF4-FFF2-40B4-BE49-F238E27FC236}">
                <a16:creationId xmlns:a16="http://schemas.microsoft.com/office/drawing/2014/main" id="{9219FEB5-E8B4-43F4-8151-EA215802F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112" y="5630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góra, niebo, przyroda&#10;&#10;Opis wygenerowany automatycznie">
            <a:extLst>
              <a:ext uri="{FF2B5EF4-FFF2-40B4-BE49-F238E27FC236}">
                <a16:creationId xmlns:a16="http://schemas.microsoft.com/office/drawing/2014/main" id="{A311C4B7-3231-4E0A-86F6-92545E9E5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9DABE3F-94F8-4A56-9F9D-F4EC3880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567" y="961539"/>
            <a:ext cx="804537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8400" spc="800">
                <a:solidFill>
                  <a:schemeClr val="tx2"/>
                </a:solidFill>
                <a:effectLst/>
                <a:latin typeface="+mj-lt"/>
              </a:rPr>
            </a:br>
            <a:endParaRPr lang="en-US" sz="8400" spc="8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56AAFCA-7DB7-42F2-BD94-CC6D8EEF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9067" y="5766287"/>
            <a:ext cx="6908851" cy="74227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</a:pPr>
            <a:r>
              <a:rPr lang="pl-PL" sz="2000">
                <a:solidFill>
                  <a:schemeClr val="tx1"/>
                </a:solidFill>
              </a:rPr>
              <a:t>W</a:t>
            </a:r>
            <a:r>
              <a:rPr lang="en-US" sz="2000" err="1">
                <a:solidFill>
                  <a:schemeClr val="tx1"/>
                </a:solidFill>
                <a:effectLst/>
              </a:rPr>
              <a:t>yobrażała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sobie</a:t>
            </a:r>
            <a:r>
              <a:rPr lang="en-US" sz="2000">
                <a:solidFill>
                  <a:schemeClr val="tx1"/>
                </a:solidFill>
                <a:effectLst/>
              </a:rPr>
              <a:t>, </a:t>
            </a:r>
            <a:r>
              <a:rPr lang="en-US" sz="2000" err="1">
                <a:solidFill>
                  <a:schemeClr val="tx1"/>
                </a:solidFill>
                <a:effectLst/>
              </a:rPr>
              <a:t>że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wdrapie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się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wtedy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endParaRPr lang="pl-PL" sz="200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Bef>
                <a:spcPts val="700"/>
              </a:spcBef>
            </a:pPr>
            <a:r>
              <a:rPr lang="en-US" sz="2000" err="1">
                <a:solidFill>
                  <a:schemeClr val="tx1"/>
                </a:solidFill>
                <a:effectLst/>
              </a:rPr>
              <a:t>na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najwyższą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górę</a:t>
            </a:r>
            <a:r>
              <a:rPr lang="en-US" sz="2000">
                <a:solidFill>
                  <a:schemeClr val="tx1"/>
                </a:solidFill>
              </a:rPr>
              <a:t> </a:t>
            </a:r>
            <a:r>
              <a:rPr lang="en-US" sz="2000" err="1">
                <a:solidFill>
                  <a:schemeClr val="tx1"/>
                </a:solidFill>
                <a:effectLst/>
              </a:rPr>
              <a:t>i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stamtąd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zobaczy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cały</a:t>
            </a:r>
            <a:r>
              <a:rPr lang="en-US" sz="2000">
                <a:solidFill>
                  <a:schemeClr val="tx1"/>
                </a:solidFill>
                <a:effectLst/>
              </a:rPr>
              <a:t> </a:t>
            </a:r>
            <a:r>
              <a:rPr lang="en-US" sz="2000" err="1">
                <a:solidFill>
                  <a:schemeClr val="tx1"/>
                </a:solidFill>
                <a:effectLst/>
              </a:rPr>
              <a:t>świat</a:t>
            </a:r>
            <a:r>
              <a:rPr lang="en-US" sz="2000">
                <a:solidFill>
                  <a:schemeClr val="tx1"/>
                </a:solidFill>
                <a:effectLst/>
              </a:rPr>
              <a:t>.</a:t>
            </a:r>
            <a:endParaRPr lang="pl-PL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29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oczy, patrzenie, zamknąć, wpatrywanie się&#10;&#10;Opis wygenerowany automatycznie">
            <a:extLst>
              <a:ext uri="{FF2B5EF4-FFF2-40B4-BE49-F238E27FC236}">
                <a16:creationId xmlns:a16="http://schemas.microsoft.com/office/drawing/2014/main" id="{C17998BA-B388-462F-BA3D-9F2773ED7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r="23209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C764B06-DFB9-4E06-989E-FE93CF052EAB}"/>
              </a:ext>
            </a:extLst>
          </p:cNvPr>
          <p:cNvSpPr txBox="1"/>
          <p:nvPr/>
        </p:nvSpPr>
        <p:spPr>
          <a:xfrm>
            <a:off x="5195727" y="1714501"/>
            <a:ext cx="6335338" cy="4165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Gdy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zapadła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cisza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chłopak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odezwał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: </a:t>
            </a:r>
            <a:endParaRPr lang="pl-PL"/>
          </a:p>
          <a:p>
            <a:pPr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tym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miejscu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chciałbym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abyśmy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zatrzymali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dłużej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siostrzyczko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gdyż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nad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Dnieprem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dobrze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widać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jak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kruche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jest to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wartościowe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dziedzictwo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którego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tropem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podążamy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Wyobraź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sobie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że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większość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osób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potrafiących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wykonywać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tradycyjne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kozackie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pieśni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obecnie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po 70, 80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lat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niewielu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mają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następców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Sama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wiesz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co to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oznacza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– brat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spojrzał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znacząco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siostrę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79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8A0E7F1-5206-4B78-8160-AB54E2824B8D}"/>
              </a:ext>
            </a:extLst>
          </p:cNvPr>
          <p:cNvSpPr txBox="1"/>
          <p:nvPr/>
        </p:nvSpPr>
        <p:spPr>
          <a:xfrm>
            <a:off x="1251678" y="2286001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1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myślą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polecimy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do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Petrykiwki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gdzie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dzieci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szkołach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uczą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malować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piękne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kwiatowe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wzory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które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tutejszą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tradycją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Dzięki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temu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sztuka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kwitnie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okolica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wygląda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niesamowicie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Spójrz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sama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!</a:t>
            </a:r>
          </a:p>
        </p:txBody>
      </p:sp>
      <p:pic>
        <p:nvPicPr>
          <p:cNvPr id="5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C4CB1DEC-171E-4E13-A96A-4B9A5AEC5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r="6080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64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 6">
            <a:extLst>
              <a:ext uri="{FF2B5EF4-FFF2-40B4-BE49-F238E27FC236}">
                <a16:creationId xmlns:a16="http://schemas.microsoft.com/office/drawing/2014/main" id="{43F7E509-38FC-430B-BEE9-0BD7F137B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7361208-7573-4B45-9251-E4E92E7E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3A024941-2DEB-4414-8BDC-A4B1CE78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7974" y="273933"/>
            <a:ext cx="2173946" cy="217130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az 4" descr="Obraz zawierający zewnętrzne, budynek, dom&#10;&#10;Opis wygenerowany automatycznie">
            <a:extLst>
              <a:ext uri="{FF2B5EF4-FFF2-40B4-BE49-F238E27FC236}">
                <a16:creationId xmlns:a16="http://schemas.microsoft.com/office/drawing/2014/main" id="{2566A6D5-1F58-4BFF-AED8-BCDFB5353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r="11864" b="5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063D6D1-63DA-4804-9EA7-ECD7F460F845}"/>
              </a:ext>
            </a:extLst>
          </p:cNvPr>
          <p:cNvSpPr txBox="1"/>
          <p:nvPr/>
        </p:nvSpPr>
        <p:spPr>
          <a:xfrm>
            <a:off x="934720" y="2871982"/>
            <a:ext cx="423233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1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2000" dirty="0">
                <a:effectLst/>
              </a:rPr>
              <a:t> Wow! – </a:t>
            </a:r>
            <a:r>
              <a:rPr lang="en-US" sz="2000" dirty="0" err="1">
                <a:effectLst/>
              </a:rPr>
              <a:t>wyrwało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się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dziewczynce</a:t>
            </a:r>
            <a:r>
              <a:rPr lang="en-US" sz="2000" dirty="0"/>
              <a:t> </a:t>
            </a:r>
            <a:r>
              <a:rPr lang="en-US" sz="2000" dirty="0" err="1">
                <a:effectLst/>
              </a:rPr>
              <a:t>na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widok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bujnych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kwiatów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zdobiących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domy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różne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przedmioty</a:t>
            </a:r>
            <a:r>
              <a:rPr lang="en-US" sz="2000" dirty="0">
                <a:effectLst/>
              </a:rPr>
              <a:t>.</a:t>
            </a:r>
            <a:r>
              <a:rPr lang="en-US" sz="2000" dirty="0"/>
              <a:t> </a:t>
            </a:r>
            <a:r>
              <a:rPr lang="pl-PL" sz="2000" dirty="0"/>
              <a:t> </a:t>
            </a:r>
            <a:r>
              <a:rPr lang="en-US" sz="2000" dirty="0">
                <a:effectLst/>
              </a:rPr>
              <a:t>A </a:t>
            </a:r>
            <a:r>
              <a:rPr lang="en-US" sz="2000" dirty="0" err="1">
                <a:effectLst/>
              </a:rPr>
              <a:t>wam</a:t>
            </a:r>
            <a:r>
              <a:rPr lang="en-US" sz="2000" dirty="0">
                <a:effectLst/>
              </a:rPr>
              <a:t> jak </a:t>
            </a:r>
            <a:r>
              <a:rPr lang="en-US" sz="2000" dirty="0" err="1">
                <a:effectLst/>
              </a:rPr>
              <a:t>się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podobają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malowane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cuda</a:t>
            </a:r>
            <a:r>
              <a:rPr lang="en-US" sz="2000" dirty="0">
                <a:effectLst/>
              </a:rPr>
              <a:t>?</a:t>
            </a:r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805" y="2554317"/>
            <a:ext cx="3185554" cy="3181684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FB097F37-39FE-4C12-9661-701644B7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338" y="1"/>
            <a:ext cx="4163662" cy="37165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760E7417-DF76-4925-99CB-2786C695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3264" y="3933316"/>
            <a:ext cx="3348736" cy="2924683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Obraz 10" descr="Obraz zawierający niebo, zewnętrzne, trawa, budynek&#10;&#10;Opis wygenerowany automatycznie">
            <a:extLst>
              <a:ext uri="{FF2B5EF4-FFF2-40B4-BE49-F238E27FC236}">
                <a16:creationId xmlns:a16="http://schemas.microsoft.com/office/drawing/2014/main" id="{AB7EDE6E-0603-4DC8-8252-FC629159F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r="22268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19" name="Picture 2" descr="Петриківський розпис | Діти в місті Львів">
            <a:extLst>
              <a:ext uri="{FF2B5EF4-FFF2-40B4-BE49-F238E27FC236}">
                <a16:creationId xmlns:a16="http://schemas.microsoft.com/office/drawing/2014/main" id="{A68FD374-3934-4369-826A-09F382CDF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r="14622" b="1"/>
          <a:stretch/>
        </p:blipFill>
        <p:spPr bwMode="auto"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trawa, zewnętrzne, dom&#10;&#10;Opis wygenerowany automatycznie">
            <a:extLst>
              <a:ext uri="{FF2B5EF4-FFF2-40B4-BE49-F238E27FC236}">
                <a16:creationId xmlns:a16="http://schemas.microsoft.com/office/drawing/2014/main" id="{9B3E9399-B0E6-490F-A738-493C78A79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r="2417" b="-3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94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5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66" name="Rectangle 13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15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1955C91-DB46-4B9B-AA9A-0E46251C9667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Nadszedł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czas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ostatni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przystanek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trakcie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naszej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wycieczki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Zatoczymy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koło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wrócimy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Karpaty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Czy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wiesz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że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tutejszych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górali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nazywa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się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Hucułami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Chciałbym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pokazać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ci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coś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co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chyba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dobrze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znasz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</a:t>
            </a:r>
            <a:endParaRPr lang="pl-PL"/>
          </a:p>
        </p:txBody>
      </p:sp>
      <p:pic>
        <p:nvPicPr>
          <p:cNvPr id="5" name="Obraz 4" descr="Obraz zawierający zewnętrzne, zachmurzenie, przyroda, chmury&#10;&#10;Opis wygenerowany automatycznie">
            <a:extLst>
              <a:ext uri="{FF2B5EF4-FFF2-40B4-BE49-F238E27FC236}">
                <a16:creationId xmlns:a16="http://schemas.microsoft.com/office/drawing/2014/main" id="{E5412DF7-2966-4198-A795-B6F75176A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r="34502" b="1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3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E58118-8D69-4A85-9CC4-AD9E88921C02}"/>
              </a:ext>
            </a:extLst>
          </p:cNvPr>
          <p:cNvSpPr txBox="1"/>
          <p:nvPr/>
        </p:nvSpPr>
        <p:spPr>
          <a:xfrm>
            <a:off x="1251678" y="2667000"/>
            <a:ext cx="4964065" cy="321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To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pisanka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! –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krzyknęła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nasza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marzycielka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.</a:t>
            </a:r>
          </a:p>
          <a:p>
            <a:pPr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Masz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rację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. Ten region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słynie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z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takich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oto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pisanek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. I ten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przykład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świetnie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pokazuje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że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dziedzictwo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łączy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ludzi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różne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miejsca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.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Obraz 6" descr="Obraz zawierający zbiornik, roślina, słoik, ceramika&#10;&#10;Opis wygenerowany automatycznie">
            <a:extLst>
              <a:ext uri="{FF2B5EF4-FFF2-40B4-BE49-F238E27FC236}">
                <a16:creationId xmlns:a16="http://schemas.microsoft.com/office/drawing/2014/main" id="{B8F5DD13-07B0-414B-ADBE-809B292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b="16249"/>
          <a:stretch/>
        </p:blipFill>
        <p:spPr>
          <a:xfrm>
            <a:off x="7399261" y="1772198"/>
            <a:ext cx="3217333" cy="291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Rectangle 67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6" descr="Obraz zawierający zabawka&#10;&#10;Opis wygenerowany automatycznie">
            <a:extLst>
              <a:ext uri="{FF2B5EF4-FFF2-40B4-BE49-F238E27FC236}">
                <a16:creationId xmlns:a16="http://schemas.microsoft.com/office/drawing/2014/main" id="{DB36C5F4-51DC-4BB4-9EFE-B0A39C1AC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r="50613"/>
          <a:stretch/>
        </p:blipFill>
        <p:spPr>
          <a:xfrm>
            <a:off x="7338646" y="0"/>
            <a:ext cx="4853354" cy="6857990"/>
          </a:xfrm>
          <a:prstGeom prst="rect">
            <a:avLst/>
          </a:prstGeom>
        </p:spPr>
      </p:pic>
      <p:sp>
        <p:nvSpPr>
          <p:cNvPr id="76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7" name="Rectangle 71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63C718-68C7-4647-955F-0D7DDDC4740A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Przygotowałem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dla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ciebie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zadanie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Spróbujesz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połączyć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tradycje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miejsca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które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odwiedziliśmy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z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podobnymi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tradycjami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miejscami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w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Polsce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7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29A337F-9F1C-4864-9A34-FDDD147701E8}"/>
              </a:ext>
            </a:extLst>
          </p:cNvPr>
          <p:cNvSpPr txBox="1"/>
          <p:nvPr/>
        </p:nvSpPr>
        <p:spPr>
          <a:xfrm>
            <a:off x="765051" y="2443140"/>
            <a:ext cx="6306309" cy="39302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50000"/>
              </a:lnSpc>
              <a:spcBef>
                <a:spcPts val="700"/>
              </a:spcBef>
              <a:spcAft>
                <a:spcPts val="535"/>
              </a:spcAft>
              <a:buClr>
                <a:schemeClr val="tx2"/>
              </a:buClr>
            </a:pPr>
            <a:r>
              <a:rPr lang="en-US" sz="2000" err="1">
                <a:effectLst/>
              </a:rPr>
              <a:t>Dziewczynka</a:t>
            </a:r>
            <a:r>
              <a:rPr lang="en-US" sz="2000">
                <a:effectLst/>
              </a:rPr>
              <a:t> z </a:t>
            </a:r>
            <a:r>
              <a:rPr lang="en-US" sz="2000" err="1">
                <a:effectLst/>
              </a:rPr>
              <a:t>ochotą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podjęła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wyzwanie</a:t>
            </a:r>
            <a:r>
              <a:rPr lang="en-US" sz="2000">
                <a:effectLst/>
              </a:rPr>
              <a:t>, </a:t>
            </a:r>
            <a:r>
              <a:rPr lang="en-US" sz="2000" err="1">
                <a:effectLst/>
              </a:rPr>
              <a:t>bo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bardzo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podobała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jej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się</a:t>
            </a:r>
            <a:r>
              <a:rPr lang="en-US" sz="2000">
                <a:effectLst/>
              </a:rPr>
              <a:t> ta </a:t>
            </a:r>
            <a:r>
              <a:rPr lang="en-US" sz="2000" err="1">
                <a:effectLst/>
              </a:rPr>
              <a:t>podróż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i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miała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ochotę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na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więcej</a:t>
            </a:r>
            <a:r>
              <a:rPr lang="en-US" sz="2000">
                <a:effectLst/>
              </a:rPr>
              <a:t>. </a:t>
            </a:r>
            <a:endParaRPr lang="pl-PL"/>
          </a:p>
        </p:txBody>
      </p:sp>
      <p:pic>
        <p:nvPicPr>
          <p:cNvPr id="7" name="Obraz 6" descr="Obraz zawierający drzewo, podłoże, zewnętrzne, park&#10;&#10;Opis wygenerowany automatycznie">
            <a:extLst>
              <a:ext uri="{FF2B5EF4-FFF2-40B4-BE49-F238E27FC236}">
                <a16:creationId xmlns:a16="http://schemas.microsoft.com/office/drawing/2014/main" id="{E0182DA6-3FC7-4E36-A50D-4C736C379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r="26528" b="-1"/>
          <a:stretch/>
        </p:blipFill>
        <p:spPr>
          <a:xfrm>
            <a:off x="8050787" y="845604"/>
            <a:ext cx="3656581" cy="516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BB76A7-2D23-478F-8F31-87E791013481}"/>
              </a:ext>
            </a:extLst>
          </p:cNvPr>
          <p:cNvSpPr txBox="1"/>
          <p:nvPr/>
        </p:nvSpPr>
        <p:spPr>
          <a:xfrm>
            <a:off x="1312292" y="2294660"/>
            <a:ext cx="4640685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50000"/>
              </a:lnSpc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lnSpc>
                <a:spcPct val="150000"/>
              </a:lnSpc>
              <a:spcBef>
                <a:spcPts val="700"/>
              </a:spcBef>
              <a:spcAft>
                <a:spcPts val="600"/>
              </a:spcAft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Jesteście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gotowi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następną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wyprawę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śladem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dziedzictwa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budowanie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mostów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?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az 4" descr="Obraz zawierający zewnętrzne, drzewo, podłoże, drewniane&#10;&#10;Opis wygenerowany automatycznie">
            <a:extLst>
              <a:ext uri="{FF2B5EF4-FFF2-40B4-BE49-F238E27FC236}">
                <a16:creationId xmlns:a16="http://schemas.microsoft.com/office/drawing/2014/main" id="{6A5DC2B2-53D6-4651-A976-B1235C2EA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r="16328" b="1"/>
          <a:stretch/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C89A1971-00D8-4647-BDF8-6216C758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76" y="6081028"/>
            <a:ext cx="2440660" cy="7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2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81DDE63-D229-4502-8768-DF0B5B6449A4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 defTabSz="914400"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Całymi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dniami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wodziła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palcem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po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mapie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pl-PL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algn="ctr" defTabSz="914400"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fantazjowała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o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tym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że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kiedyś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algn="ctr" defTabSz="914400"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odwiedzi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wszystkie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zakątki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kuli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ziemskiej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5DD00D-6042-4E2C-AF6E-3F9DE099F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7" r="33398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23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4" name="Rectangle 43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45">
            <a:extLst>
              <a:ext uri="{FF2B5EF4-FFF2-40B4-BE49-F238E27FC236}">
                <a16:creationId xmlns:a16="http://schemas.microsoft.com/office/drawing/2014/main" id="{28FFBEEC-E1D5-4133-8566-2A59DDB17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39060" y="0"/>
            <a:ext cx="75529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683447-1689-4F96-A422-085ED439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909" y="951400"/>
            <a:ext cx="5875694" cy="4654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Pewnego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dnia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,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gdy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jak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zwykle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śniła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na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jawie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o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dalekich</a:t>
            </a:r>
            <a:br>
              <a:rPr lang="en-US" sz="2000" cap="none" spc="0">
                <a:solidFill>
                  <a:srgbClr val="2A1A00"/>
                </a:solidFill>
                <a:latin typeface="+mn-lt"/>
              </a:rPr>
            </a:b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stronach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,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przechodziła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obok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dobra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wróżka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,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która</a:t>
            </a:r>
            <a:br>
              <a:rPr lang="en-US" sz="2000" cap="none" spc="0">
                <a:solidFill>
                  <a:srgbClr val="2A1A00"/>
                </a:solidFill>
                <a:latin typeface="+mn-lt"/>
              </a:rPr>
            </a:b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postanowiła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spełnić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jej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  </a:t>
            </a:r>
            <a:r>
              <a:rPr lang="en-US" sz="2000" cap="none" spc="0" err="1">
                <a:solidFill>
                  <a:srgbClr val="2A1A00"/>
                </a:solidFill>
                <a:latin typeface="+mn-lt"/>
              </a:rPr>
              <a:t>marzenia</a:t>
            </a:r>
            <a:r>
              <a:rPr lang="en-US" sz="2000" cap="none" spc="0">
                <a:solidFill>
                  <a:srgbClr val="2A1A00"/>
                </a:solidFill>
                <a:latin typeface="+mn-lt"/>
              </a:rPr>
              <a:t>. </a:t>
            </a:r>
            <a:br>
              <a:rPr lang="en-US" sz="2000" cap="none" spc="0">
                <a:solidFill>
                  <a:srgbClr val="2A1A00"/>
                </a:solidFill>
                <a:effectLst/>
                <a:latin typeface="+mn-lt"/>
              </a:rPr>
            </a:br>
            <a:endParaRPr lang="en-US" sz="2000" cap="none" spc="0">
              <a:solidFill>
                <a:srgbClr val="2A1A00"/>
              </a:solidFill>
              <a:latin typeface="+mn-lt"/>
            </a:endParaRPr>
          </a:p>
        </p:txBody>
      </p:sp>
      <p:sp>
        <p:nvSpPr>
          <p:cNvPr id="76" name="Freeform 14">
            <a:extLst>
              <a:ext uri="{FF2B5EF4-FFF2-40B4-BE49-F238E27FC236}">
                <a16:creationId xmlns:a16="http://schemas.microsoft.com/office/drawing/2014/main" id="{E8EFDFFA-99D1-4010-8BB3-F3C338EC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 descr="Obraz zawierający osoba, wewnątrz, sport wodny, pływanie&#10;&#10;Opis wygenerowany automatycznie">
            <a:extLst>
              <a:ext uri="{FF2B5EF4-FFF2-40B4-BE49-F238E27FC236}">
                <a16:creationId xmlns:a16="http://schemas.microsoft.com/office/drawing/2014/main" id="{168C76F8-7846-49AE-A7D4-898634549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5" y="2302205"/>
            <a:ext cx="3995589" cy="22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6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13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budynek, drzewo, dom&#10;&#10;Opis wygenerowany automatycznie">
            <a:extLst>
              <a:ext uri="{FF2B5EF4-FFF2-40B4-BE49-F238E27FC236}">
                <a16:creationId xmlns:a16="http://schemas.microsoft.com/office/drawing/2014/main" id="{B4DE1056-0091-4607-9829-60B6367E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r="-1" b="1340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77094C7-CA6C-4D0C-8342-B5DEE201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0000" spc="800">
                <a:solidFill>
                  <a:srgbClr val="FFFFFF"/>
                </a:solidFill>
              </a:rPr>
            </a:br>
            <a:br>
              <a:rPr lang="en-US" sz="10000" spc="800">
                <a:solidFill>
                  <a:srgbClr val="FFFFFF"/>
                </a:solidFill>
              </a:rPr>
            </a:br>
            <a:endParaRPr lang="en-US" sz="10000" spc="800">
              <a:solidFill>
                <a:srgbClr val="FFFFFF"/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9B4FF8-E388-412D-A3BE-AA7F00EDF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0942" y="5979196"/>
            <a:ext cx="9113580" cy="39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b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Z</a:t>
            </a:r>
            <a:r>
              <a:rPr lang="en-US" b="1" err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apukała</a:t>
            </a:r>
            <a:r>
              <a:rPr lang="en-US" b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 do </a:t>
            </a:r>
            <a:r>
              <a:rPr lang="en-US" b="1" err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domu</a:t>
            </a:r>
            <a:r>
              <a:rPr lang="en-US" b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, w </a:t>
            </a:r>
            <a:r>
              <a:rPr lang="en-US" b="1" err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którym</a:t>
            </a:r>
            <a:r>
              <a:rPr lang="en-US" b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b="1" err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mieszkała</a:t>
            </a:r>
            <a:r>
              <a:rPr lang="en-US" b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b="1" err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dziewczynka</a:t>
            </a:r>
            <a:r>
              <a:rPr lang="en-US" b="1">
                <a:ln>
                  <a:solidFill>
                    <a:schemeClr val="bg2"/>
                  </a:solidFill>
                </a:ln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78" name="Rectangle 15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2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2" name="Rectangle 89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ABE3B86-26A9-47A4-96DF-6E0D247FD9AE}"/>
              </a:ext>
            </a:extLst>
          </p:cNvPr>
          <p:cNvSpPr txBox="1"/>
          <p:nvPr/>
        </p:nvSpPr>
        <p:spPr>
          <a:xfrm>
            <a:off x="1632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…a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potem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prędko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l-PL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spcAft>
                <a:spcPts val="600"/>
              </a:spcAft>
            </a:pP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skryła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się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za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</a:rPr>
              <a:t>drzewem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az 4" descr="Obraz zawierający drzewo, trawa, zewnętrzne, roślina&#10;&#10;Opis wygenerowany automatycznie">
            <a:extLst>
              <a:ext uri="{FF2B5EF4-FFF2-40B4-BE49-F238E27FC236}">
                <a16:creationId xmlns:a16="http://schemas.microsoft.com/office/drawing/2014/main" id="{36A2BA6F-12CF-4B97-AD07-EC316BA76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-1"/>
          <a:stretch/>
        </p:blipFill>
        <p:spPr>
          <a:xfrm>
            <a:off x="4678681" y="786384"/>
            <a:ext cx="7034171" cy="448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7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EDA2CF0E-241E-431E-94E4-9D6DE1D84D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281" r="901" b="-1"/>
          <a:stretch/>
        </p:blipFill>
        <p:spPr>
          <a:xfrm>
            <a:off x="765050" y="936086"/>
            <a:ext cx="6015897" cy="4147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9CCE7F-2EE5-4A0F-B66D-26A5C31B6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6641" y="2286000"/>
            <a:ext cx="3410309" cy="3844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err="1"/>
              <a:t>Gdy</a:t>
            </a:r>
            <a:r>
              <a:rPr lang="en-US" sz="2000"/>
              <a:t> </a:t>
            </a:r>
            <a:r>
              <a:rPr lang="en-US" sz="2000" err="1"/>
              <a:t>zaciekawiona</a:t>
            </a:r>
            <a:r>
              <a:rPr lang="en-US" sz="2000"/>
              <a:t> </a:t>
            </a:r>
            <a:r>
              <a:rPr lang="en-US" sz="2000" err="1"/>
              <a:t>marzycielka</a:t>
            </a:r>
            <a:r>
              <a:rPr lang="en-US" sz="2000"/>
              <a:t> </a:t>
            </a:r>
            <a:r>
              <a:rPr lang="en-US" sz="2000" err="1"/>
              <a:t>wystawiła</a:t>
            </a:r>
            <a:r>
              <a:rPr lang="en-US" sz="2000"/>
              <a:t> </a:t>
            </a:r>
            <a:r>
              <a:rPr lang="en-US" sz="2000" err="1"/>
              <a:t>nos</a:t>
            </a:r>
            <a:r>
              <a:rPr lang="en-US" sz="2000"/>
              <a:t> </a:t>
            </a:r>
            <a:r>
              <a:rPr lang="en-US" sz="2000" err="1"/>
              <a:t>zza</a:t>
            </a:r>
            <a:r>
              <a:rPr lang="en-US" sz="2000"/>
              <a:t> </a:t>
            </a:r>
            <a:r>
              <a:rPr lang="en-US" sz="2000" err="1"/>
              <a:t>drzwi</a:t>
            </a:r>
            <a:r>
              <a:rPr lang="en-US" sz="2000"/>
              <a:t>, aby </a:t>
            </a:r>
            <a:r>
              <a:rPr lang="en-US" sz="2000" err="1"/>
              <a:t>sprawdzić</a:t>
            </a:r>
            <a:r>
              <a:rPr lang="pl-PL" sz="2000"/>
              <a:t>,</a:t>
            </a:r>
            <a:r>
              <a:rPr lang="en-US" sz="2000"/>
              <a:t> </a:t>
            </a:r>
            <a:r>
              <a:rPr lang="en-US" sz="2000" err="1"/>
              <a:t>kto</a:t>
            </a:r>
            <a:r>
              <a:rPr lang="en-US" sz="2000"/>
              <a:t> </a:t>
            </a:r>
            <a:r>
              <a:rPr lang="en-US" sz="2000" err="1"/>
              <a:t>przyszedł</a:t>
            </a:r>
            <a:r>
              <a:rPr lang="en-US" sz="2000"/>
              <a:t>, </a:t>
            </a:r>
            <a:r>
              <a:rPr lang="en-US" sz="2000" err="1"/>
              <a:t>ujrzała</a:t>
            </a:r>
            <a:r>
              <a:rPr lang="en-US" sz="2000"/>
              <a:t> </a:t>
            </a:r>
            <a:r>
              <a:rPr lang="en-US" sz="2000" err="1"/>
              <a:t>przed</a:t>
            </a:r>
            <a:r>
              <a:rPr lang="en-US" sz="2000"/>
              <a:t> </a:t>
            </a:r>
            <a:r>
              <a:rPr lang="en-US" sz="2000" err="1"/>
              <a:t>progiem</a:t>
            </a:r>
            <a:r>
              <a:rPr lang="en-US" sz="2000"/>
              <a:t> </a:t>
            </a:r>
            <a:r>
              <a:rPr lang="en-US" sz="2000" err="1"/>
              <a:t>niepozorną</a:t>
            </a:r>
            <a:r>
              <a:rPr lang="en-US" sz="2000"/>
              <a:t> </a:t>
            </a:r>
            <a:r>
              <a:rPr lang="en-US" sz="2000" err="1"/>
              <a:t>walizkę</a:t>
            </a:r>
            <a:r>
              <a:rPr lang="en-US" sz="200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B4428EBD-7436-445A-A8D3-F875B00EFA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359" b="24359"/>
          <a:stretch/>
        </p:blipFill>
        <p:spPr>
          <a:xfrm>
            <a:off x="838201" y="966536"/>
            <a:ext cx="59436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4163DE2-2E93-47ED-9226-EFAAC4B6A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8587" y="2399565"/>
            <a:ext cx="3761575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effectLst/>
              </a:rPr>
              <a:t>Dziewczynka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rozejrzała</a:t>
            </a:r>
            <a:r>
              <a:rPr lang="en-US" sz="2000">
                <a:effectLst/>
              </a:rPr>
              <a:t> </a:t>
            </a:r>
            <a:r>
              <a:rPr lang="en-US" sz="2000" err="1"/>
              <a:t>się</a:t>
            </a:r>
            <a:r>
              <a:rPr lang="en-US" sz="2000"/>
              <a:t> </a:t>
            </a:r>
            <a:r>
              <a:rPr lang="en-US" sz="2000" err="1"/>
              <a:t>wokoło</a:t>
            </a:r>
            <a:r>
              <a:rPr lang="pl-PL" sz="2000">
                <a:effectLst/>
              </a:rPr>
              <a:t>,</a:t>
            </a:r>
            <a:r>
              <a:rPr lang="en-US" sz="2000">
                <a:effectLst/>
              </a:rPr>
              <a:t> ale </a:t>
            </a:r>
            <a:r>
              <a:rPr lang="en-US" sz="2000" err="1">
                <a:effectLst/>
              </a:rPr>
              <a:t>nikogo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nie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dostrzegła</a:t>
            </a:r>
            <a:r>
              <a:rPr lang="en-US" sz="2000">
                <a:effectLst/>
              </a:rPr>
              <a:t>. </a:t>
            </a:r>
            <a:r>
              <a:rPr lang="en-US" sz="2000" err="1">
                <a:effectLst/>
              </a:rPr>
              <a:t>Zaintrygowana</a:t>
            </a:r>
            <a:r>
              <a:rPr lang="en-US" sz="2000">
                <a:effectLst/>
              </a:rPr>
              <a:t>, </a:t>
            </a:r>
            <a:r>
              <a:rPr lang="en-US" sz="2000" err="1">
                <a:effectLst/>
              </a:rPr>
              <a:t>zbliżyła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się</a:t>
            </a:r>
            <a:r>
              <a:rPr lang="en-US" sz="2000">
                <a:effectLst/>
              </a:rPr>
              <a:t> do </a:t>
            </a:r>
            <a:r>
              <a:rPr lang="en-US" sz="2000" err="1">
                <a:effectLst/>
              </a:rPr>
              <a:t>walizki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i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podniosła</a:t>
            </a:r>
            <a:r>
              <a:rPr lang="en-US" sz="2000">
                <a:effectLst/>
              </a:rPr>
              <a:t> </a:t>
            </a:r>
            <a:r>
              <a:rPr lang="en-US" sz="2000" err="1">
                <a:effectLst/>
              </a:rPr>
              <a:t>ją</a:t>
            </a:r>
            <a:r>
              <a:rPr lang="en-US" sz="2000">
                <a:effectLst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Znaczek">
  <a:themeElements>
    <a:clrScheme name="Znacz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Znaczek</Template>
  <TotalTime>0</TotalTime>
  <Words>921</Words>
  <Application>Microsoft Office PowerPoint</Application>
  <PresentationFormat>Panoramiczny</PresentationFormat>
  <Paragraphs>65</Paragraphs>
  <Slides>37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2" baseType="lpstr">
      <vt:lpstr>Arial</vt:lpstr>
      <vt:lpstr>Calibri</vt:lpstr>
      <vt:lpstr>Gill Sans MT</vt:lpstr>
      <vt:lpstr>Impact</vt:lpstr>
      <vt:lpstr>Znaczek</vt:lpstr>
      <vt:lpstr>Opowiadanie nr 3  Połączeni dziedzictwem Polska – Ukraina </vt:lpstr>
      <vt:lpstr>Nie tak dawno temu… </vt:lpstr>
      <vt:lpstr> </vt:lpstr>
      <vt:lpstr>Prezentacja programu PowerPoint</vt:lpstr>
      <vt:lpstr>Pewnego dnia, gdy jak zwykle śniła na jawie o dalekich  stronach, przechodziła obok dobra wróżka, która  postanowiła spełnić jej  marzenia.  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Opowiadanie nr 3  Połączeni dziedzictwem Polska – Ukraina Pakiet edukacyjny nr 1</dc:title>
  <dc:creator>katarzyna zarzycka</dc:creator>
  <cp:lastModifiedBy>Marcin Zarzycki</cp:lastModifiedBy>
  <cp:revision>1</cp:revision>
  <dcterms:created xsi:type="dcterms:W3CDTF">2022-04-24T09:20:58Z</dcterms:created>
  <dcterms:modified xsi:type="dcterms:W3CDTF">2022-05-04T20:59:20Z</dcterms:modified>
</cp:coreProperties>
</file>