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86" r:id="rId7"/>
    <p:sldId id="28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8" r:id="rId26"/>
    <p:sldId id="277" r:id="rId27"/>
    <p:sldId id="278" r:id="rId28"/>
    <p:sldId id="279" r:id="rId29"/>
    <p:sldId id="280" r:id="rId30"/>
    <p:sldId id="281" r:id="rId31"/>
    <p:sldId id="289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1CF-E9BC-4950-8AFF-E1120086FB04}" type="datetimeFigureOut">
              <a:rPr lang="pl-PL" smtClean="0"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4DB-90C5-4298-8773-057A0BA8E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9327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1CF-E9BC-4950-8AFF-E1120086FB04}" type="datetimeFigureOut">
              <a:rPr lang="pl-PL" smtClean="0"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4DB-90C5-4298-8773-057A0BA8E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9787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1CF-E9BC-4950-8AFF-E1120086FB04}" type="datetimeFigureOut">
              <a:rPr lang="pl-PL" smtClean="0"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4DB-90C5-4298-8773-057A0BA8E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5144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1CF-E9BC-4950-8AFF-E1120086FB04}" type="datetimeFigureOut">
              <a:rPr lang="pl-PL" smtClean="0"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4DB-90C5-4298-8773-057A0BA8E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17447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1CF-E9BC-4950-8AFF-E1120086FB04}" type="datetimeFigureOut">
              <a:rPr lang="pl-PL" smtClean="0"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4DB-90C5-4298-8773-057A0BA8E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08988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1CF-E9BC-4950-8AFF-E1120086FB04}" type="datetimeFigureOut">
              <a:rPr lang="pl-PL" smtClean="0"/>
              <a:t>2020-02-13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4DB-90C5-4298-8773-057A0BA8E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72610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1CF-E9BC-4950-8AFF-E1120086FB04}" type="datetimeFigureOut">
              <a:rPr lang="pl-PL" smtClean="0"/>
              <a:t>2020-02-13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4DB-90C5-4298-8773-057A0BA8E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13460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1CF-E9BC-4950-8AFF-E1120086FB04}" type="datetimeFigureOut">
              <a:rPr lang="pl-PL" smtClean="0"/>
              <a:t>2020-02-13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4DB-90C5-4298-8773-057A0BA8E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88886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1CF-E9BC-4950-8AFF-E1120086FB04}" type="datetimeFigureOut">
              <a:rPr lang="pl-PL" smtClean="0"/>
              <a:t>2020-02-13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4DB-90C5-4298-8773-057A0BA8E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8423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1CF-E9BC-4950-8AFF-E1120086FB04}" type="datetimeFigureOut">
              <a:rPr lang="pl-PL" smtClean="0"/>
              <a:t>2020-02-13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4DB-90C5-4298-8773-057A0BA8E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01083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1CF-E9BC-4950-8AFF-E1120086FB04}" type="datetimeFigureOut">
              <a:rPr lang="pl-PL" smtClean="0"/>
              <a:t>2020-02-13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4DB-90C5-4298-8773-057A0BA8E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80618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451CF-E9BC-4950-8AFF-E1120086FB04}" type="datetimeFigureOut">
              <a:rPr lang="pl-PL" smtClean="0"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CE4DB-90C5-4298-8773-057A0BA8E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39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pl-PL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Polski Komisariat Plebiscytowy w </a:t>
            </a:r>
            <a:r>
              <a:rPr lang="pl-PL" b="1" u="db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Bytomiu</a:t>
            </a:r>
            <a:endParaRPr lang="pl-PL" b="1" u="db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496944" cy="1054968"/>
          </a:xfrm>
        </p:spPr>
        <p:txBody>
          <a:bodyPr anchor="b">
            <a:normAutofit/>
          </a:bodyPr>
          <a:lstStyle/>
          <a:p>
            <a:r>
              <a:rPr lang="pl-PL" sz="2400" b="1" u="db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</a:t>
            </a:r>
            <a:r>
              <a:rPr lang="pl-PL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działalność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07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Nawoływał, by </a:t>
            </a:r>
            <a:r>
              <a:rPr lang="pl-PL" dirty="0">
                <a:solidFill>
                  <a:srgbClr val="FF0000"/>
                </a:solidFill>
              </a:rPr>
              <a:t>nie podejmować działań przeciwko „mieniu i życiu” </a:t>
            </a:r>
            <a:r>
              <a:rPr lang="pl-PL" dirty="0"/>
              <a:t>pozostających na terenie plebiscytowym </a:t>
            </a:r>
            <a:r>
              <a:rPr lang="pl-PL" dirty="0">
                <a:solidFill>
                  <a:srgbClr val="FF0000"/>
                </a:solidFill>
              </a:rPr>
              <a:t>Niemców i Żydów</a:t>
            </a:r>
            <a:r>
              <a:rPr lang="pl-PL" dirty="0"/>
              <a:t>. Swoje wystąpienie zakończył słowami: „</a:t>
            </a:r>
            <a:r>
              <a:rPr lang="pl-PL" dirty="0">
                <a:solidFill>
                  <a:srgbClr val="FF0000"/>
                </a:solidFill>
              </a:rPr>
              <a:t>Rozpoczęła się tedy ciężka walka o zdobycie Górnego Śląska dla ludu polskiego i Polski. Los jego spoczywa w rękach Waszych. Spokojem, pracą, statecznością i wiarą w dobrą sprawę naszą zwyciężymy i Śląsk Górny z Polską połączymy na wieki</a:t>
            </a:r>
            <a:r>
              <a:rPr lang="pl-PL" dirty="0"/>
              <a:t>”. </a:t>
            </a:r>
            <a:endParaRPr lang="pl-PL" dirty="0" smtClean="0"/>
          </a:p>
          <a:p>
            <a:r>
              <a:rPr lang="pl-PL" dirty="0"/>
              <a:t>W</a:t>
            </a:r>
            <a:r>
              <a:rPr lang="pl-PL" dirty="0" smtClean="0"/>
              <a:t>ypowiedź była m.in</a:t>
            </a:r>
            <a:r>
              <a:rPr lang="pl-PL" dirty="0"/>
              <a:t>. skierowana do przywódców Polskiej Organizacji Wojskowej Górnego Śląska i miała na celu danie im do zrozumienia, że komisarz nie będzie akceptował działań strony polskiej rozbieżnych z polityką wypracowaną w </a:t>
            </a:r>
            <a:r>
              <a:rPr lang="pl-PL" dirty="0" err="1"/>
              <a:t>PKPleb</a:t>
            </a:r>
            <a:r>
              <a:rPr lang="pl-PL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21440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 anchor="ctr">
            <a:normAutofit fontScale="85000" lnSpcReduction="10000"/>
          </a:bodyPr>
          <a:lstStyle/>
          <a:p>
            <a:r>
              <a:rPr lang="pl-PL" dirty="0"/>
              <a:t>Tworząc Komisariat podjęto starania, by w jego składzie znaleźli się ważniejsi politycy, reprezentujący wszystkie liczące się polskie siły polityczne Górnego Śląska. </a:t>
            </a:r>
            <a:endParaRPr lang="pl-PL" dirty="0" smtClean="0"/>
          </a:p>
          <a:p>
            <a:r>
              <a:rPr lang="pl-PL" dirty="0" smtClean="0"/>
              <a:t>Zabiegali </a:t>
            </a:r>
            <a:r>
              <a:rPr lang="pl-PL" dirty="0" smtClean="0"/>
              <a:t>o </a:t>
            </a:r>
            <a:r>
              <a:rPr lang="pl-PL" dirty="0"/>
              <a:t>to sami politycy, dla których praca w </a:t>
            </a:r>
            <a:r>
              <a:rPr lang="pl-PL" dirty="0" err="1"/>
              <a:t>PKPleb</a:t>
            </a:r>
            <a:r>
              <a:rPr lang="pl-PL" dirty="0"/>
              <a:t>. stanowiła dowód prestiżu i pozycji politycznej </a:t>
            </a:r>
            <a:r>
              <a:rPr lang="pl-PL" dirty="0" smtClean="0"/>
              <a:t>(„</a:t>
            </a:r>
            <a:r>
              <a:rPr lang="pl-PL" dirty="0"/>
              <a:t>udział w pracach tej instytucji był najlepszym gwarantem trzymania ręki na pulsie wydarzeń”).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42" y="1772816"/>
            <a:ext cx="3290714" cy="2232248"/>
          </a:xfrm>
        </p:spPr>
      </p:pic>
    </p:spTree>
    <p:extLst>
      <p:ext uri="{BB962C8B-B14F-4D97-AF65-F5344CB8AC3E}">
        <p14:creationId xmlns:p14="http://schemas.microsoft.com/office/powerpoint/2010/main" val="3695444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</p:spPr>
        <p:txBody>
          <a:bodyPr>
            <a:noAutofit/>
          </a:bodyPr>
          <a:lstStyle/>
          <a:p>
            <a:r>
              <a:rPr lang="pl-PL" sz="2000" dirty="0"/>
              <a:t>Zastępcami W. Korfantego zostali: </a:t>
            </a:r>
            <a:endParaRPr lang="pl-PL" sz="2000" dirty="0" smtClean="0"/>
          </a:p>
          <a:p>
            <a:r>
              <a:rPr lang="pl-PL" sz="2000" dirty="0" smtClean="0">
                <a:solidFill>
                  <a:srgbClr val="FF0000"/>
                </a:solidFill>
              </a:rPr>
              <a:t>Konstanty </a:t>
            </a:r>
            <a:r>
              <a:rPr lang="pl-PL" sz="2000" dirty="0">
                <a:solidFill>
                  <a:srgbClr val="FF0000"/>
                </a:solidFill>
              </a:rPr>
              <a:t>Wolny </a:t>
            </a:r>
            <a:r>
              <a:rPr lang="pl-PL" sz="2000" dirty="0"/>
              <a:t>(reprezentujący Chrześcijańskie Zjednoczenie Ludowe – </a:t>
            </a:r>
            <a:r>
              <a:rPr lang="pl-PL" sz="2000" dirty="0" err="1"/>
              <a:t>ChZL</a:t>
            </a:r>
            <a:r>
              <a:rPr lang="pl-PL" sz="2000" dirty="0"/>
              <a:t>), </a:t>
            </a:r>
            <a:endParaRPr lang="pl-PL" sz="2000" dirty="0" smtClean="0"/>
          </a:p>
          <a:p>
            <a:r>
              <a:rPr lang="pl-PL" sz="2000" dirty="0" smtClean="0">
                <a:solidFill>
                  <a:srgbClr val="FF0000"/>
                </a:solidFill>
              </a:rPr>
              <a:t>Józef </a:t>
            </a:r>
            <a:r>
              <a:rPr lang="pl-PL" sz="2000" dirty="0">
                <a:solidFill>
                  <a:srgbClr val="FF0000"/>
                </a:solidFill>
              </a:rPr>
              <a:t>Rymer </a:t>
            </a:r>
            <a:r>
              <a:rPr lang="pl-PL" sz="2000" dirty="0"/>
              <a:t>(jeden z przywódców Narodowej Partii Robotniczej – NPR) </a:t>
            </a:r>
            <a:endParaRPr lang="pl-PL" sz="2000" dirty="0" smtClean="0"/>
          </a:p>
          <a:p>
            <a:r>
              <a:rPr lang="pl-PL" sz="2000" dirty="0" smtClean="0">
                <a:solidFill>
                  <a:srgbClr val="FF0000"/>
                </a:solidFill>
              </a:rPr>
              <a:t>Józef </a:t>
            </a:r>
            <a:r>
              <a:rPr lang="pl-PL" sz="2000" dirty="0" err="1">
                <a:solidFill>
                  <a:srgbClr val="FF0000"/>
                </a:solidFill>
              </a:rPr>
              <a:t>Biniszkiewicz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dirty="0"/>
              <a:t>(przywódca górnośląskiej Polskiej Partii Socjalistycznej – PPS). </a:t>
            </a:r>
            <a:endParaRPr lang="pl-PL" sz="2000" dirty="0" smtClean="0"/>
          </a:p>
          <a:p>
            <a:r>
              <a:rPr lang="pl-PL" sz="2000" dirty="0" smtClean="0"/>
              <a:t>Tworzyli </a:t>
            </a:r>
            <a:r>
              <a:rPr lang="pl-PL" sz="2000" dirty="0"/>
              <a:t>oni prezydium, które kierowało pracami Komisariatu. </a:t>
            </a:r>
            <a:endParaRPr lang="pl-PL" sz="2000" dirty="0" smtClean="0"/>
          </a:p>
          <a:p>
            <a:r>
              <a:rPr lang="pl-PL" sz="2000" dirty="0" smtClean="0"/>
              <a:t>Powierzenie </a:t>
            </a:r>
            <a:r>
              <a:rPr lang="pl-PL" sz="2000" dirty="0"/>
              <a:t>funkcji zastępców komisarza przywódcom najbardziej liczących się polskich ugrupowań politycznych miało ponadto wymiar symboliczny i pośrednio stanowiło dowód istnienia ogólnopolskiego frontu walki o włączenie Górnego Śląska do Polski.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02" y="1556792"/>
            <a:ext cx="3184562" cy="2160240"/>
          </a:xfrm>
        </p:spPr>
      </p:pic>
    </p:spTree>
    <p:extLst>
      <p:ext uri="{BB962C8B-B14F-4D97-AF65-F5344CB8AC3E}">
        <p14:creationId xmlns:p14="http://schemas.microsoft.com/office/powerpoint/2010/main" val="2331520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Przygotowania do plebiscytu W. Korfanty uznał za „wielką akcję propagandowo-oświatowo-społeczną, organizującą wszystkie dziedziny życia zbiorowego”. </a:t>
            </a:r>
            <a:endParaRPr lang="pl-PL" dirty="0" smtClean="0"/>
          </a:p>
          <a:p>
            <a:r>
              <a:rPr lang="pl-PL" dirty="0" smtClean="0"/>
              <a:t>Z </a:t>
            </a:r>
            <a:r>
              <a:rPr lang="pl-PL" dirty="0"/>
              <a:t>tego powodu, jak też w ramach przygotowywania podstaw polskich administracji </a:t>
            </a:r>
            <a:r>
              <a:rPr lang="pl-PL" dirty="0">
                <a:solidFill>
                  <a:srgbClr val="FF0000"/>
                </a:solidFill>
              </a:rPr>
              <a:t>Komisariat posiadał szeroką i zróżnicowaną strukturę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dirty="0" smtClean="0"/>
              <a:t>By </a:t>
            </a:r>
            <a:r>
              <a:rPr lang="pl-PL" dirty="0"/>
              <a:t>maksymalnie uwzględnić wszystkie najważniejsze obszary utworzono w nim </a:t>
            </a:r>
            <a:r>
              <a:rPr lang="pl-PL" dirty="0">
                <a:solidFill>
                  <a:srgbClr val="FF0000"/>
                </a:solidFill>
              </a:rPr>
              <a:t>kilkadziesiąt jednostek </a:t>
            </a:r>
            <a:r>
              <a:rPr lang="pl-PL" dirty="0"/>
              <a:t>(część z nich była jeszcze podzielona wewnętrznie), w większości zwanych wydziałami, kierowanych przez Prezydium.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0" y="1700809"/>
            <a:ext cx="3509889" cy="2952328"/>
          </a:xfrm>
        </p:spPr>
      </p:pic>
    </p:spTree>
    <p:extLst>
      <p:ext uri="{BB962C8B-B14F-4D97-AF65-F5344CB8AC3E}">
        <p14:creationId xmlns:p14="http://schemas.microsoft.com/office/powerpoint/2010/main" val="552041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 anchor="ctr"/>
          <a:lstStyle/>
          <a:p>
            <a:r>
              <a:rPr lang="pl-PL" dirty="0"/>
              <a:t>Sam proces powstawania struktury organizacyjnej trwał wiele miesięcy (aż do późnej jesieni 1920 roku). </a:t>
            </a:r>
            <a:endParaRPr lang="pl-PL" dirty="0" smtClean="0"/>
          </a:p>
          <a:p>
            <a:r>
              <a:rPr lang="pl-PL" dirty="0" smtClean="0"/>
              <a:t>Łącznie </a:t>
            </a:r>
            <a:r>
              <a:rPr lang="pl-PL" dirty="0" err="1"/>
              <a:t>PKPleb</a:t>
            </a:r>
            <a:r>
              <a:rPr lang="pl-PL" dirty="0"/>
              <a:t>. zatrudniał od 226 osób w kwietniu 1920 roku do </a:t>
            </a:r>
            <a:r>
              <a:rPr lang="pl-PL" dirty="0">
                <a:solidFill>
                  <a:srgbClr val="FF0000"/>
                </a:solidFill>
              </a:rPr>
              <a:t>ponad tysiąca </a:t>
            </a:r>
            <a:r>
              <a:rPr lang="pl-PL" dirty="0"/>
              <a:t>w lutym 1921 roku. </a:t>
            </a:r>
          </a:p>
        </p:txBody>
      </p:sp>
      <p:pic>
        <p:nvPicPr>
          <p:cNvPr id="1026" name="Picture 2" descr="Znalezione obrazy dla zapytania: polski komisariat plebiscyt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276871"/>
            <a:ext cx="398612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4107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474840" cy="4525963"/>
          </a:xfrm>
        </p:spPr>
        <p:txBody>
          <a:bodyPr anchor="ctr"/>
          <a:lstStyle/>
          <a:p>
            <a:r>
              <a:rPr lang="pl-PL" dirty="0"/>
              <a:t>Struktura organizacyjna </a:t>
            </a:r>
            <a:r>
              <a:rPr lang="pl-PL" dirty="0" err="1"/>
              <a:t>PKPleb</a:t>
            </a:r>
            <a:r>
              <a:rPr lang="pl-PL" dirty="0"/>
              <a:t>. kształtowała się w długim procesie i była mocno skomplikowana, co spowodowało, że w historiografii pojawiają się rozbieżności dotyczące liczby wydziałów.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92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628242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9173595"/>
              </p:ext>
            </p:extLst>
          </p:nvPr>
        </p:nvGraphicFramePr>
        <p:xfrm>
          <a:off x="745232" y="1648188"/>
          <a:ext cx="7643192" cy="4837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0756"/>
                <a:gridCol w="1383099"/>
                <a:gridCol w="4989337"/>
              </a:tblGrid>
              <a:tr h="24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Nazwa Wydziału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Imię i nazwisko kierującego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Zakres zadań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/>
                </a:tc>
              </a:tr>
              <a:tr h="96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Prezydium – Biuro Prezydialne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Sekcja Personalna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Franciszek Matuszczyk, potem dr Włodzimierz Dąbrowski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Ks. Józef Niedziela, potem Józef Ziaja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Koordynowanie prac Komitetu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2299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Wywiadowczy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Józef Alojzy Gawrych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Dzielił się na dwa referaty, których kierownikami byli: kpt. Bogdan Jankowski (po nim kpt. </a:t>
                      </a:r>
                      <a:r>
                        <a:rPr lang="pl-PL" sz="1200" u="none" strike="noStrike" dirty="0">
                          <a:effectLst/>
                        </a:rPr>
                        <a:t>Bogdan Kulik</a:t>
                      </a:r>
                      <a:r>
                        <a:rPr lang="pl-PL" sz="1200" dirty="0">
                          <a:effectLst/>
                        </a:rPr>
                        <a:t>) i sierż. </a:t>
                      </a:r>
                      <a:r>
                        <a:rPr lang="pl-PL" sz="1200" u="none" strike="noStrike" dirty="0">
                          <a:effectLst/>
                        </a:rPr>
                        <a:t>Stanisław Muszyński</a:t>
                      </a:r>
                      <a:r>
                        <a:rPr lang="pl-PL" sz="1200" dirty="0">
                          <a:effectLst/>
                        </a:rPr>
                        <a:t> (zastąpiony przez sierż. </a:t>
                      </a:r>
                      <a:r>
                        <a:rPr lang="pl-PL" sz="1200" u="none" strike="noStrike" dirty="0">
                          <a:effectLst/>
                        </a:rPr>
                        <a:t>Stanisława Brodniewicz</a:t>
                      </a:r>
                      <a:r>
                        <a:rPr lang="pl-PL" sz="1200" dirty="0">
                          <a:effectLst/>
                        </a:rPr>
                        <a:t>a). Zadaniem pracowników Wydziału było prowadzenie działalności rozpoznawczej na rzecz </a:t>
                      </a:r>
                      <a:r>
                        <a:rPr lang="pl-PL" sz="1200" dirty="0" err="1">
                          <a:effectLst/>
                        </a:rPr>
                        <a:t>PKPleb</a:t>
                      </a:r>
                      <a:r>
                        <a:rPr lang="pl-PL" sz="1200" dirty="0">
                          <a:effectLst/>
                        </a:rPr>
                        <a:t>., polskiego rządu oraz Francuzów. Swoich agentów ulokował w różnych zakładach pracy i instytucjach, udało się ich także umieścić w Niemieckim Komisariacie Plebiscytowym. Nazwiska zidentyfikowanych przez Wydział wrogów umieszczane były na łamach gazety urzędowej </a:t>
                      </a:r>
                      <a:r>
                        <a:rPr lang="pl-PL" sz="1200" dirty="0" err="1">
                          <a:effectLst/>
                        </a:rPr>
                        <a:t>PKPleb</a:t>
                      </a:r>
                      <a:r>
                        <a:rPr lang="pl-PL" sz="1200" dirty="0">
                          <a:effectLst/>
                        </a:rPr>
                        <a:t>. – „</a:t>
                      </a:r>
                      <a:r>
                        <a:rPr lang="pl-PL" sz="1200" u="none" strike="noStrike" dirty="0">
                          <a:effectLst/>
                        </a:rPr>
                        <a:t>Orędownika</a:t>
                      </a:r>
                      <a:r>
                        <a:rPr lang="pl-PL" sz="1200" dirty="0">
                          <a:effectLst/>
                        </a:rPr>
                        <a:t>”. Dodatkowym zadaniem Wydziału było gromadzenie i publikowanie na łamach prasy materiałów, które miały skompromitować stronę niemiecką. W oparciu o nie przygotowano tzw. Białą Księgę, która miała poświadczyć prowadzenie przez stronę niemiecką akcji zbrojeniowej. W skład Wydziału Wywiadowczego wchodziła również kierowana przez kpt. Stera, Sekcja Policji Górnego Śląska, której zadaniem było kierowanie do pracy w policji propolsko nastawionych górnośląskich oficerów i podoficerów.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111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217149"/>
              </p:ext>
            </p:extLst>
          </p:nvPr>
        </p:nvGraphicFramePr>
        <p:xfrm>
          <a:off x="457200" y="1600200"/>
          <a:ext cx="8075240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3982"/>
                <a:gridCol w="1275090"/>
                <a:gridCol w="5636168"/>
              </a:tblGrid>
              <a:tr h="726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Polityki Wewnętrznej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Edward Hanke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Zajmował się głównie prowadzeniem obserwacji organizacji górnośląskich (przede wszystkim </a:t>
                      </a:r>
                      <a:r>
                        <a:rPr lang="pl-PL" sz="1200" u="none" strike="noStrike" dirty="0">
                          <a:effectLst/>
                        </a:rPr>
                        <a:t>Związku Górnośląskich Straży </a:t>
                      </a:r>
                      <a:r>
                        <a:rPr lang="pl-PL" sz="1200" u="none" strike="noStrike" dirty="0" smtClean="0">
                          <a:effectLst/>
                        </a:rPr>
                        <a:t>Pożarnych,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>
                          <a:effectLst/>
                        </a:rPr>
                        <a:t>Związku Inwalidów Wojennych, Związku Właścicieli Domów i Gruntów oraz </a:t>
                      </a:r>
                      <a:r>
                        <a:rPr lang="pl-PL" sz="1200" u="none" strike="noStrike" dirty="0" err="1">
                          <a:effectLst/>
                        </a:rPr>
                        <a:t>Oberschlesische</a:t>
                      </a:r>
                      <a:r>
                        <a:rPr lang="pl-PL" sz="1200" u="none" strike="noStrike" dirty="0">
                          <a:effectLst/>
                        </a:rPr>
                        <a:t> </a:t>
                      </a:r>
                      <a:r>
                        <a:rPr lang="pl-PL" sz="1200" u="none" strike="noStrike" dirty="0" err="1">
                          <a:effectLst/>
                        </a:rPr>
                        <a:t>Volkspartei</a:t>
                      </a:r>
                      <a:r>
                        <a:rPr lang="pl-PL" sz="1200" dirty="0">
                          <a:effectLst/>
                        </a:rPr>
                        <a:t>), w celu podjęcia wśród nich polskiej akcji agitacyjnej.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1210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Organizacyjny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Roman Konkiewicz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obrębie tej jednostki utworzono dwie sekcje: organizacyjną i propagandową. Zadaniem Wydziału była organizacja podlegających mu powiatowych komitetów plebiscytowych oraz prowadzenie agitacji i propagandy plebiscytowej. W jej ramach m.in. rozprowadzano propolskie broszury i ulotki, prowadzono akcje rozklejania afiszy i organizowano wiece. Przy rozmaitych okazjach (w zakładach pracy, w środkach komunikacji, podczas prywatnych spotkań) stosowano też propagandę ustną, polegającą na rozbudzaniu wśród Górnoślązaków świadomości narodowej.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1331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Prasowy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Edward </a:t>
                      </a:r>
                      <a:r>
                        <a:rPr lang="pl-PL" sz="1200" u="none" strike="noStrike" dirty="0" err="1" smtClean="0">
                          <a:effectLst/>
                        </a:rPr>
                        <a:t>Rybarz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Podporządkowano mu Polską Agencję Telegraficzną [PAT]; kierowaną przez Jana Przybyłę, oraz Agencję Wschodnią [AW, East Press] pod kierownictwem Jana Kleczyńskiego. Wydział zajmował się wydawaniem polskich czasopism: „</a:t>
                      </a:r>
                      <a:r>
                        <a:rPr lang="pl-PL" sz="1200" u="none" strike="noStrike" dirty="0">
                          <a:effectLst/>
                        </a:rPr>
                        <a:t>Der </a:t>
                      </a:r>
                      <a:r>
                        <a:rPr lang="pl-PL" sz="1200" u="none" strike="noStrike" dirty="0" err="1">
                          <a:effectLst/>
                        </a:rPr>
                        <a:t>Weise</a:t>
                      </a:r>
                      <a:r>
                        <a:rPr lang="pl-PL" sz="1200" u="none" strike="noStrike" dirty="0">
                          <a:effectLst/>
                        </a:rPr>
                        <a:t> </a:t>
                      </a:r>
                      <a:r>
                        <a:rPr lang="pl-PL" sz="1200" u="none" strike="noStrike" dirty="0" smtClean="0">
                          <a:effectLst/>
                        </a:rPr>
                        <a:t>Adler”</a:t>
                      </a:r>
                      <a:r>
                        <a:rPr lang="pl-PL" sz="1200" dirty="0" smtClean="0">
                          <a:effectLst/>
                        </a:rPr>
                        <a:t>, </a:t>
                      </a:r>
                      <a:r>
                        <a:rPr lang="pl-PL" sz="1200" dirty="0">
                          <a:effectLst/>
                        </a:rPr>
                        <a:t>„</a:t>
                      </a:r>
                      <a:r>
                        <a:rPr lang="pl-PL" sz="1200" u="none" strike="noStrike" dirty="0" err="1">
                          <a:effectLst/>
                        </a:rPr>
                        <a:t>Kocyndr</a:t>
                      </a:r>
                      <a:r>
                        <a:rPr lang="pl-PL" sz="1200" dirty="0" err="1">
                          <a:effectLst/>
                        </a:rPr>
                        <a:t>a</a:t>
                      </a:r>
                      <a:r>
                        <a:rPr lang="pl-PL" sz="1200" dirty="0">
                          <a:effectLst/>
                        </a:rPr>
                        <a:t>”, „</a:t>
                      </a:r>
                      <a:r>
                        <a:rPr lang="pl-PL" sz="1200" u="none" strike="noStrike" dirty="0" smtClean="0">
                          <a:effectLst/>
                        </a:rPr>
                        <a:t>Przewodnika </a:t>
                      </a:r>
                      <a:r>
                        <a:rPr lang="pl-PL" sz="1200" u="none" strike="noStrike" dirty="0">
                          <a:effectLst/>
                        </a:rPr>
                        <a:t>Wiejski</a:t>
                      </a:r>
                      <a:r>
                        <a:rPr lang="pl-PL" sz="1200" dirty="0">
                          <a:effectLst/>
                        </a:rPr>
                        <a:t>ego” i „Strzechy Śląsk</a:t>
                      </a:r>
                      <a:r>
                        <a:rPr lang="pl-PL" sz="1200" u="none" strike="noStrike" dirty="0">
                          <a:effectLst/>
                        </a:rPr>
                        <a:t>iej</a:t>
                      </a:r>
                      <a:r>
                        <a:rPr lang="pl-PL" sz="1200" dirty="0">
                          <a:effectLst/>
                        </a:rPr>
                        <a:t>”. Redaktorzy z Wydziału Prasowego współredagowali również „</a:t>
                      </a:r>
                      <a:r>
                        <a:rPr lang="pl-PL" sz="1200" u="none" strike="noStrike" dirty="0">
                          <a:effectLst/>
                        </a:rPr>
                        <a:t>Głos Polek</a:t>
                      </a:r>
                      <a:r>
                        <a:rPr lang="pl-PL" sz="1200" dirty="0">
                          <a:effectLst/>
                        </a:rPr>
                        <a:t>”, „Le Messager de </a:t>
                      </a:r>
                      <a:r>
                        <a:rPr lang="pl-PL" sz="1200" dirty="0" err="1">
                          <a:effectLst/>
                        </a:rPr>
                        <a:t>Haute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Silesie</a:t>
                      </a:r>
                      <a:r>
                        <a:rPr lang="pl-PL" sz="1200" dirty="0">
                          <a:effectLst/>
                        </a:rPr>
                        <a:t>” (francuskojęzyczne pismo przeznaczone dla Komisji Międzysojuszniczej), „Orędownika”, „</a:t>
                      </a:r>
                      <a:r>
                        <a:rPr lang="pl-PL" sz="1200" u="none" strike="noStrike" dirty="0">
                          <a:effectLst/>
                        </a:rPr>
                        <a:t>Pracownika umysłowego</a:t>
                      </a:r>
                      <a:r>
                        <a:rPr lang="pl-PL" sz="1200" dirty="0">
                          <a:effectLst/>
                        </a:rPr>
                        <a:t>” oraz „</a:t>
                      </a:r>
                      <a:r>
                        <a:rPr lang="pl-PL" sz="1200" u="none" strike="noStrike" dirty="0">
                          <a:effectLst/>
                        </a:rPr>
                        <a:t>Sportowca</a:t>
                      </a:r>
                      <a:r>
                        <a:rPr lang="pl-PL" sz="1200" dirty="0">
                          <a:effectLst/>
                        </a:rPr>
                        <a:t>”. Wydział Prasowy wspomagał też finansowo wybrane polskie tytuły prasowe.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60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Socjalno-Polityczny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Paweł Dubiel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Prowadził sprawy bezrobotnych (w szczególności tych, którzy utracili pracę na skutek propolskiej działalności politycznej), organizując tzw. samopomoc społeczną (sformalizowaną w ramach Polskiej Samopomocy Technicznej) przy zakładach pracy.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279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225543"/>
              </p:ext>
            </p:extLst>
          </p:nvPr>
        </p:nvGraphicFramePr>
        <p:xfrm>
          <a:off x="457200" y="1600200"/>
          <a:ext cx="8075239" cy="4837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480"/>
                <a:gridCol w="1504612"/>
                <a:gridCol w="5336147"/>
              </a:tblGrid>
              <a:tr h="60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Aprowizacyjny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Mieczysław Paluch</a:t>
                      </a:r>
                      <a:r>
                        <a:rPr lang="pl-PL" sz="1200" dirty="0">
                          <a:effectLst/>
                        </a:rPr>
                        <a:t>, po nim obowiązki przejął </a:t>
                      </a:r>
                      <a:r>
                        <a:rPr lang="pl-PL" sz="1200" u="none" strike="noStrike" dirty="0">
                          <a:effectLst/>
                        </a:rPr>
                        <a:t>Paweł </a:t>
                      </a:r>
                      <a:r>
                        <a:rPr lang="pl-PL" sz="1200" u="none" strike="noStrike" dirty="0" smtClean="0">
                          <a:effectLst/>
                        </a:rPr>
                        <a:t>Przyklęk-Frankowski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Zadaniem było zaopatrywanie Górnoślązaków w żywność i artykuły pierwszej potrzeby, sprzedawane spółdzielniom i kupcom, ale też rozprowadzane nieodpłatnie wśród ludności polskiej. 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157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Szkolny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dr. </a:t>
                      </a:r>
                      <a:r>
                        <a:rPr lang="pl-PL" sz="1200" u="none" strike="noStrike" dirty="0">
                          <a:effectLst/>
                        </a:rPr>
                        <a:t>Ludwik </a:t>
                      </a:r>
                      <a:r>
                        <a:rPr lang="pl-PL" sz="1200" u="none" strike="noStrike" dirty="0" err="1">
                          <a:effectLst/>
                        </a:rPr>
                        <a:t>Schirmeisen</a:t>
                      </a:r>
                      <a:r>
                        <a:rPr lang="pl-PL" sz="1200" dirty="0">
                          <a:effectLst/>
                        </a:rPr>
                        <a:t>, a następnie – dr. </a:t>
                      </a:r>
                      <a:r>
                        <a:rPr lang="pl-PL" sz="1200" u="none" strike="noStrike" dirty="0">
                          <a:effectLst/>
                        </a:rPr>
                        <a:t>Józef </a:t>
                      </a:r>
                      <a:r>
                        <a:rPr lang="pl-PL" sz="1200" u="none" strike="noStrike" dirty="0" err="1">
                          <a:effectLst/>
                        </a:rPr>
                        <a:t>Komischke</a:t>
                      </a:r>
                      <a:r>
                        <a:rPr lang="pl-PL" sz="1200" dirty="0">
                          <a:effectLst/>
                        </a:rPr>
                        <a:t> (</a:t>
                      </a:r>
                      <a:r>
                        <a:rPr lang="pl-PL" sz="1200" dirty="0" err="1">
                          <a:effectLst/>
                        </a:rPr>
                        <a:t>Komiszka</a:t>
                      </a:r>
                      <a:r>
                        <a:rPr lang="pl-PL" sz="1200" dirty="0">
                          <a:effectLst/>
                        </a:rPr>
                        <a:t>).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Podzielony był na sześć sekcji: kursów (na czele dr </a:t>
                      </a:r>
                      <a:r>
                        <a:rPr lang="pl-PL" sz="1200" u="none" strike="noStrike" dirty="0">
                          <a:effectLst/>
                        </a:rPr>
                        <a:t>Wawrzyniec Magiera</a:t>
                      </a:r>
                      <a:r>
                        <a:rPr lang="pl-PL" sz="1200" dirty="0">
                          <a:effectLst/>
                        </a:rPr>
                        <a:t>), ochronek (ks. </a:t>
                      </a:r>
                      <a:r>
                        <a:rPr lang="pl-PL" sz="1200" u="none" strike="noStrike" dirty="0">
                          <a:effectLst/>
                        </a:rPr>
                        <a:t>Emanuel Krzoska</a:t>
                      </a:r>
                      <a:r>
                        <a:rPr lang="pl-PL" sz="1200" dirty="0">
                          <a:effectLst/>
                        </a:rPr>
                        <a:t>), organizacyjną (</a:t>
                      </a:r>
                      <a:r>
                        <a:rPr lang="pl-PL" sz="1200" u="none" strike="noStrike" dirty="0">
                          <a:effectLst/>
                        </a:rPr>
                        <a:t>Emanuel </a:t>
                      </a:r>
                      <a:r>
                        <a:rPr lang="pl-PL" sz="1200" u="none" strike="noStrike" dirty="0" err="1">
                          <a:effectLst/>
                        </a:rPr>
                        <a:t>Imiela</a:t>
                      </a:r>
                      <a:r>
                        <a:rPr lang="pl-PL" sz="1200" dirty="0">
                          <a:effectLst/>
                        </a:rPr>
                        <a:t>), seminariów i kursów seminaryjnych (</a:t>
                      </a:r>
                      <a:r>
                        <a:rPr lang="pl-PL" sz="1200" u="none" strike="noStrike" dirty="0">
                          <a:effectLst/>
                        </a:rPr>
                        <a:t>Tadeusz Przysiecki</a:t>
                      </a:r>
                      <a:r>
                        <a:rPr lang="pl-PL" sz="1200" dirty="0">
                          <a:effectLst/>
                        </a:rPr>
                        <a:t>), szkół podstawowych (</a:t>
                      </a:r>
                      <a:r>
                        <a:rPr lang="pl-PL" sz="1200" u="none" strike="noStrike" dirty="0">
                          <a:effectLst/>
                        </a:rPr>
                        <a:t>Paweł Kaiser</a:t>
                      </a:r>
                      <a:r>
                        <a:rPr lang="pl-PL" sz="1200" dirty="0">
                          <a:effectLst/>
                        </a:rPr>
                        <a:t>) i szkół średnich i uniwersytetów ludowych (dr </a:t>
                      </a:r>
                      <a:r>
                        <a:rPr lang="pl-PL" sz="1200" u="none" strike="noStrike" dirty="0">
                          <a:effectLst/>
                        </a:rPr>
                        <a:t>Jan Kopiec</a:t>
                      </a:r>
                      <a:r>
                        <a:rPr lang="pl-PL" sz="1200" dirty="0">
                          <a:effectLst/>
                        </a:rPr>
                        <a:t>). Wydział odpowiedzialny był za organizację egzaminów dojrzałości, kursów dokształcających dla nauczycieli; rekrutację młodzieży do seminariów nauczycielskich, urządzanie kursów języka polskiego oraz zakładanie uniwersytetów ludowych. Dzięki Wydziałowi tworzono ochronki dla dzieci; a w gminach ustanawiano tzw. Opiekę Szkolną, sukcesem było powołanie 9 maja 1920 roku urzędu „naczelnego doradcy szkolnego przy rejencji”, który objął L. </a:t>
                      </a:r>
                      <a:r>
                        <a:rPr lang="pl-PL" sz="1200" dirty="0" err="1">
                          <a:effectLst/>
                        </a:rPr>
                        <a:t>Schirmeisen</a:t>
                      </a:r>
                      <a:r>
                        <a:rPr lang="pl-PL" sz="1200" dirty="0">
                          <a:effectLst/>
                        </a:rPr>
                        <a:t>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96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Kulturalny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dr. Ignacy Nowak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Powołany 1 sierpnia 1920 roku w wyniku podziału Wydziału Kulturalno-</a:t>
                      </a:r>
                      <a:r>
                        <a:rPr lang="pl-PL" sz="1200" dirty="0" err="1">
                          <a:effectLst/>
                        </a:rPr>
                        <a:t>Oświatowego.W</a:t>
                      </a:r>
                      <a:r>
                        <a:rPr lang="pl-PL" sz="1200" dirty="0">
                          <a:effectLst/>
                        </a:rPr>
                        <a:t> skład tej jednostki wchodziły trzy sekcje: kinematograficzna, muzyczna i teatralna; teatr </a:t>
                      </a:r>
                      <a:r>
                        <a:rPr lang="pl-PL" sz="1200" dirty="0" err="1">
                          <a:effectLst/>
                        </a:rPr>
                        <a:t>Cepnika</a:t>
                      </a:r>
                      <a:r>
                        <a:rPr lang="pl-PL" sz="1200" dirty="0">
                          <a:effectLst/>
                        </a:rPr>
                        <a:t>; cztery trupy teatralne („Fredro”, „Gwiazda”, „Odra” i „Wesołość”) oraz dwa zespoły </a:t>
                      </a:r>
                      <a:r>
                        <a:rPr lang="pl-PL" sz="1200" dirty="0" err="1">
                          <a:effectLst/>
                        </a:rPr>
                        <a:t>Bemaków</a:t>
                      </a:r>
                      <a:r>
                        <a:rPr lang="pl-PL" sz="1200" dirty="0">
                          <a:effectLst/>
                        </a:rPr>
                        <a:t> (I </a:t>
                      </a:r>
                      <a:r>
                        <a:rPr lang="pl-PL" sz="1200" dirty="0" err="1">
                          <a:effectLst/>
                        </a:rPr>
                        <a:t>i</a:t>
                      </a:r>
                      <a:r>
                        <a:rPr lang="pl-PL" sz="1200" dirty="0">
                          <a:effectLst/>
                        </a:rPr>
                        <a:t> II). Zadaniem Wydziału była popularyzacja kultury poprzez urządzanie seansów filmowych, spektakli teatralnych oraz występów kół śpiewaczych.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484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Oświatowy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Maksymilian Hasiński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Powołany 1 sierpnia 1920 roku w wyniku podziału Wydziału Kulturalno-Oświatowego. Koordynował działalność polskich towarzystw oświatowych, organizował również wycieczki, kursy i odczyty.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835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444731"/>
              </p:ext>
            </p:extLst>
          </p:nvPr>
        </p:nvGraphicFramePr>
        <p:xfrm>
          <a:off x="251520" y="1484785"/>
          <a:ext cx="8496944" cy="5308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3015"/>
                <a:gridCol w="1450196"/>
                <a:gridCol w="5693733"/>
              </a:tblGrid>
              <a:tr h="928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Wychowania Fizycznego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Maksymilian Wilimowski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Odpowiedzialny za koordynację organizacji mających wśród celów statutowych dbałość o rozwój fizyczny. W jego skład weszło pięć działów (Harcerstwo, Sokół, Sport, Towarzystwo Młodzieży Górnośląskiej i Związek Towarzystw Wycieczkowych „Jaskółka”).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1027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Administracyjny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Paweł Kempka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Odpowiedzialny za monitorowanie pracy landratur (starostw), a także ocenę wydawanych przez nie uchwał (dążono do ograniczania ustawodawstwa antypolskiego) i obsadzanie stanowisk w administracji polskimi kandydatami. By proces ten umożliwić organizowano kursy, przygotowujące do pracy urzędników i pracowników administracji przyszłego województwa śląskiego.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1027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Prawny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Konstanty </a:t>
                      </a:r>
                      <a:r>
                        <a:rPr lang="pl-PL" sz="1200" u="none" strike="noStrike" dirty="0" smtClean="0">
                          <a:effectLst/>
                        </a:rPr>
                        <a:t>Wolny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Zapewniał obsługę prawną spraw podejmowanych przez </a:t>
                      </a:r>
                      <a:r>
                        <a:rPr lang="pl-PL" sz="1200" dirty="0" err="1">
                          <a:effectLst/>
                        </a:rPr>
                        <a:t>PKPleb</a:t>
                      </a:r>
                      <a:r>
                        <a:rPr lang="pl-PL" sz="1200" dirty="0">
                          <a:effectLst/>
                        </a:rPr>
                        <a:t>. (m.in. wydawanie opinii, zakup ruchomości i nieruchomości, zawieranie umów służbowych), wspomagał prawnie Polaków prześladowanych przez władze niemieckie. Utworzona przy nim 8-osobowa Komisja Samorządowa przeanalizowała projekt </a:t>
                      </a:r>
                      <a:r>
                        <a:rPr lang="pl-PL" sz="1200" u="none" strike="noStrike" dirty="0">
                          <a:effectLst/>
                        </a:rPr>
                        <a:t>Statutu Organicznego Województwa Śląskiego</a:t>
                      </a:r>
                      <a:r>
                        <a:rPr lang="pl-PL" sz="1200" dirty="0">
                          <a:effectLst/>
                        </a:rPr>
                        <a:t>.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2274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Rolny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Kazimierz Niegolewski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Współpracujący ściśle ze Śląskim Związkiem Kół Rolniczych, sprowadzał fachową literaturę, a także produkty rolne oraz zwierzęta domowe (przekazywane wyłącznie polskim kółkom rolniczym). Propagowano zasady polskiej ustawy o reformie rolnej. Udzielano pomocy polskim rolnikom i robotnikom leśnym, pozostającym bez pracy z przyczyn politycznych. Pracownicy wydziału angażowali się również w działalność agitacyjną: podczas organizowanych wieców i zebrań wygłaszali referaty związane z rolnictwem. Sekcja lasów ponadto przeciwdziałała kłusownictwu i dewastacji lasów na Górnym Śląsku. Z inicjatywy sekcji lasów Wydziału 25 lipca 1920 roku powołano Górnośląskie Towarzystwo Leśników, natomiast 3 listopada 1920 roku konspiracyjną organizację o nazwie Komitet Łowiecki, będący zalążkiem Śląskiego Towarzystwa Łowieckiego.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714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pl-PL" dirty="0" smtClean="0"/>
              <a:t>Ogłoszenie plebiscytu </a:t>
            </a:r>
            <a:r>
              <a:rPr lang="pl-PL" dirty="0" smtClean="0">
                <a:sym typeface="Wingdings" panose="05000000000000000000" pitchFamily="2" charset="2"/>
              </a:rPr>
              <a:t> potrzebne przygotowania</a:t>
            </a:r>
          </a:p>
          <a:p>
            <a:r>
              <a:rPr lang="pl-PL" dirty="0"/>
              <a:t>od lutego 1920 roku władzę na obszarze plebiscytowym objęła Międzysojusznicza Komisja Rządząca i Plebiscytowa na Górnym Śląsku (fr. </a:t>
            </a:r>
            <a:r>
              <a:rPr lang="pl-PL" i="1" dirty="0" err="1"/>
              <a:t>Commission</a:t>
            </a:r>
            <a:r>
              <a:rPr lang="pl-PL" i="1" dirty="0"/>
              <a:t> </a:t>
            </a:r>
            <a:r>
              <a:rPr lang="pl-PL" i="1" dirty="0" err="1"/>
              <a:t>Interalliée</a:t>
            </a:r>
            <a:r>
              <a:rPr lang="pl-PL" i="1" dirty="0"/>
              <a:t> de </a:t>
            </a:r>
            <a:r>
              <a:rPr lang="pl-PL" i="1" dirty="0" err="1"/>
              <a:t>Gouvernement</a:t>
            </a:r>
            <a:r>
              <a:rPr lang="pl-PL" i="1" dirty="0"/>
              <a:t> et de </a:t>
            </a:r>
            <a:r>
              <a:rPr lang="pl-PL" i="1" dirty="0" err="1"/>
              <a:t>Plébiscite</a:t>
            </a:r>
            <a:r>
              <a:rPr lang="pl-PL" i="1" dirty="0"/>
              <a:t> de </a:t>
            </a:r>
            <a:r>
              <a:rPr lang="pl-PL" i="1" dirty="0" err="1"/>
              <a:t>Haute</a:t>
            </a:r>
            <a:r>
              <a:rPr lang="pl-PL" i="1" dirty="0"/>
              <a:t> </a:t>
            </a:r>
            <a:r>
              <a:rPr lang="pl-PL" i="1" dirty="0" err="1"/>
              <a:t>Silésie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pl-PL" dirty="0" smtClean="0"/>
              <a:t>Swoje organy utworzyły obie </a:t>
            </a:r>
            <a:r>
              <a:rPr lang="pl-PL" dirty="0"/>
              <a:t>rywalizujące strony</a:t>
            </a:r>
            <a:r>
              <a:rPr lang="pl-PL" dirty="0" smtClean="0"/>
              <a:t>.</a:t>
            </a:r>
          </a:p>
          <a:p>
            <a:r>
              <a:rPr lang="pl-PL" dirty="0" smtClean="0"/>
              <a:t>Reprezentującym </a:t>
            </a:r>
            <a:r>
              <a:rPr lang="pl-PL" dirty="0"/>
              <a:t>interesy ludności polskiej Górnego Śląska oraz państwa polskiego </a:t>
            </a:r>
            <a:r>
              <a:rPr lang="pl-PL" dirty="0" smtClean="0"/>
              <a:t>został </a:t>
            </a:r>
            <a:r>
              <a:rPr lang="pl-PL" dirty="0"/>
              <a:t>bytomski Polski Komisariat Plebiscytowy (</a:t>
            </a:r>
            <a:r>
              <a:rPr lang="pl-PL" dirty="0" err="1"/>
              <a:t>PKPleb</a:t>
            </a:r>
            <a:r>
              <a:rPr lang="pl-PL" dirty="0"/>
              <a:t>.), analogiczną instytucję (Niemiecki Komisariat Plebiscytowy) w Katowicach powołali Niemcy. </a:t>
            </a:r>
          </a:p>
        </p:txBody>
      </p:sp>
    </p:spTree>
    <p:extLst>
      <p:ext uri="{BB962C8B-B14F-4D97-AF65-F5344CB8AC3E}">
        <p14:creationId xmlns:p14="http://schemas.microsoft.com/office/powerpoint/2010/main" val="3040782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045648"/>
              </p:ext>
            </p:extLst>
          </p:nvPr>
        </p:nvGraphicFramePr>
        <p:xfrm>
          <a:off x="457200" y="1600200"/>
          <a:ext cx="8147248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982"/>
                <a:gridCol w="1362134"/>
                <a:gridCol w="5639132"/>
              </a:tblGrid>
              <a:tr h="1331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Kolei i Poczt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inż. </a:t>
                      </a:r>
                      <a:r>
                        <a:rPr lang="pl-PL" sz="1200" u="none" strike="noStrike" dirty="0">
                          <a:effectLst/>
                        </a:rPr>
                        <a:t>Józef Dobrzycki</a:t>
                      </a:r>
                      <a:r>
                        <a:rPr lang="pl-PL" sz="1200" dirty="0">
                          <a:effectLst/>
                        </a:rPr>
                        <a:t>, a następnie dr </a:t>
                      </a:r>
                      <a:r>
                        <a:rPr lang="pl-PL" sz="1200" u="none" strike="noStrike" dirty="0">
                          <a:effectLst/>
                        </a:rPr>
                        <a:t>Franciszek </a:t>
                      </a:r>
                      <a:r>
                        <a:rPr lang="pl-PL" sz="1200" u="none" strike="noStrike" dirty="0" smtClean="0">
                          <a:effectLst/>
                        </a:rPr>
                        <a:t>Wilczek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obrębie tej jednostki powołano trzy działy: kolejowy, poczt i telegrafów oraz żeglugi. Celem pracy wydziału było przeciwstawianie się wywozowi taboru i urządzeń w głąb Niemiec, a także wyszkolenie kadry potrzebnej do przejęcia z rąk niemieckich kolei, poczty i żeglugi. Specjalne kursy organizowano w ważniejszych miejscowościach Górnego Śląska oraz w województwie poznańskim. Przychodzono z pomocą szykanowanym w pracy polskim kolejarzom. Zakładano kółka kolejowe, kółka tramwajarzy i kółka pocztowców. W jego skład wchodziła sekcja żeglugi na Odrze, kierowana przez Stanisława Długokęckiego.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1331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Gospodarczy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Wincenty Matejczyk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obrębie tej jednostki istniało osiem sekcji: administracji domów; automobili; centrali papieru i druków; kasy i administracji (w tym podsekcje Hotel „</a:t>
                      </a:r>
                      <a:r>
                        <a:rPr lang="pl-PL" sz="1200" dirty="0" err="1">
                          <a:effectLst/>
                        </a:rPr>
                        <a:t>Lomnitz</a:t>
                      </a:r>
                      <a:r>
                        <a:rPr lang="pl-PL" sz="1200" dirty="0">
                          <a:effectLst/>
                        </a:rPr>
                        <a:t>” i „</a:t>
                      </a:r>
                      <a:r>
                        <a:rPr lang="pl-PL" sz="1200" dirty="0" err="1">
                          <a:effectLst/>
                        </a:rPr>
                        <a:t>Kreutzburger</a:t>
                      </a:r>
                      <a:r>
                        <a:rPr lang="pl-PL" sz="1200" dirty="0">
                          <a:effectLst/>
                        </a:rPr>
                        <a:t> Zeitung”); księgowości; magazynu papieru; personelu i warsztat samochodów. Wydział prowadził gospodarkę finansową </a:t>
                      </a:r>
                      <a:r>
                        <a:rPr lang="pl-PL" sz="1200" dirty="0" err="1">
                          <a:effectLst/>
                        </a:rPr>
                        <a:t>PKPleb</a:t>
                      </a:r>
                      <a:r>
                        <a:rPr lang="pl-PL" sz="1200" dirty="0">
                          <a:effectLst/>
                        </a:rPr>
                        <a:t>., obsługując wszelkie wpłaty i wypłaty, dokonywane przez Komitet. Środki finansowe czerpano z dotacji rządu polskiego, składek polskiego społeczeństwa, datków Polonii amerykańskiej i ze sprzedaży Niemcom fałszywych dokumentów (wytworzonych przez Wydział Wywiadowczy </a:t>
                      </a:r>
                      <a:r>
                        <a:rPr lang="pl-PL" sz="1200" dirty="0" err="1">
                          <a:effectLst/>
                        </a:rPr>
                        <a:t>PKPleb</a:t>
                      </a:r>
                      <a:r>
                        <a:rPr lang="pl-PL" sz="1200" dirty="0">
                          <a:effectLst/>
                        </a:rPr>
                        <a:t>.).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60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Górniczy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inż. </a:t>
                      </a:r>
                      <a:r>
                        <a:rPr lang="pl-PL" sz="1200" u="none" strike="noStrike" dirty="0">
                          <a:effectLst/>
                        </a:rPr>
                        <a:t>Antoni Rowiński</a:t>
                      </a:r>
                      <a:r>
                        <a:rPr lang="pl-PL" sz="1200" dirty="0">
                          <a:effectLst/>
                        </a:rPr>
                        <a:t>, a następnie inż. </a:t>
                      </a:r>
                      <a:r>
                        <a:rPr lang="pl-PL" sz="1200" u="none" strike="noStrike" dirty="0">
                          <a:effectLst/>
                        </a:rPr>
                        <a:t>Józef Kiedroń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Celem pracy wydziału było przygotowanie wykwalifikowanego personelu (kadr kierowniczych dla potrzeb przemysłu górniczego i hutniczego). Dla pracowników fizycznych i umysłowych tej jednostki urządzano wycieczki do Krakowa, Wieliczki i </a:t>
                      </a:r>
                      <a:r>
                        <a:rPr lang="pl-PL" sz="1200" u="none" strike="noStrike" dirty="0">
                          <a:effectLst/>
                        </a:rPr>
                        <a:t>Zagłębia Dąbrowskiego</a:t>
                      </a:r>
                      <a:r>
                        <a:rPr lang="pl-PL" sz="1200" dirty="0">
                          <a:effectLst/>
                        </a:rPr>
                        <a:t>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726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Przemysłu i Handlu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Bernard </a:t>
                      </a:r>
                      <a:r>
                        <a:rPr lang="pl-PL" sz="1200" u="none" strike="noStrike" dirty="0" err="1">
                          <a:effectLst/>
                        </a:rPr>
                        <a:t>Diamand</a:t>
                      </a:r>
                      <a:r>
                        <a:rPr lang="pl-PL" sz="1200" dirty="0">
                          <a:effectLst/>
                        </a:rPr>
                        <a:t>, a następnie inż. Józef Kiedroń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Celem pracy wydziału było przygotowanie do pracy kadry, mającej po przyłączeniu Górnego Śląska do Polski objąć stanowiska w przemyśle i handlu. Wydział zainicjował powołanie do życia </a:t>
                      </a:r>
                      <a:r>
                        <a:rPr lang="pl-PL" sz="1200" dirty="0" err="1">
                          <a:effectLst/>
                        </a:rPr>
                        <a:t>Oberschlesischer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Technikerbund</a:t>
                      </a:r>
                      <a:r>
                        <a:rPr lang="pl-PL" sz="1200" dirty="0">
                          <a:effectLst/>
                        </a:rPr>
                        <a:t> (Związku Górnośląskich Techników; kierowanego przez </a:t>
                      </a:r>
                      <a:r>
                        <a:rPr lang="pl-PL" sz="1200" u="none" strike="noStrike" dirty="0">
                          <a:effectLst/>
                        </a:rPr>
                        <a:t>Wiktora Kwaśniok</a:t>
                      </a:r>
                      <a:r>
                        <a:rPr lang="pl-PL" sz="1200" dirty="0">
                          <a:effectLst/>
                        </a:rPr>
                        <a:t>a).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662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>Polski Komisariat Plebiscytowy w Bytomiu -  struktura i działalność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515833"/>
              </p:ext>
            </p:extLst>
          </p:nvPr>
        </p:nvGraphicFramePr>
        <p:xfrm>
          <a:off x="457200" y="1600200"/>
          <a:ext cx="7752546" cy="3575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529"/>
                <a:gridCol w="1517812"/>
                <a:gridCol w="4840205"/>
              </a:tblGrid>
              <a:tr h="726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Reemigracyjny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Ryszard </a:t>
                      </a:r>
                      <a:r>
                        <a:rPr lang="pl-PL" sz="1200" u="none" strike="noStrike" dirty="0" err="1">
                          <a:effectLst/>
                        </a:rPr>
                        <a:t>Knosała</a:t>
                      </a:r>
                      <a:r>
                        <a:rPr lang="pl-PL" sz="1200" dirty="0">
                          <a:effectLst/>
                        </a:rPr>
                        <a:t>, później dr Wiktor Zając, a następnie </a:t>
                      </a:r>
                      <a:r>
                        <a:rPr lang="pl-PL" sz="1200" u="none" strike="noStrike" dirty="0">
                          <a:effectLst/>
                        </a:rPr>
                        <a:t>Jan Jakub Kowalczyk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Zadaniem wydziału było zewidencjonowanie i skłonienie do powrotu na Górny Śląsk Polaków, którzy wyemigrowali do Polski, Niemiec, Czechosłowacji, Austrii i Węgier. Działalność potrzebna była głównie z powodu regulaminu plebiscytowego, zakłócana była przez niemieckich urzędników, utrudniających dostęp do akt w urzędach stanu cywilnego.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96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Statystyczny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Józef Potyka</a:t>
                      </a:r>
                      <a:r>
                        <a:rPr lang="pl-PL" sz="1200" dirty="0">
                          <a:effectLst/>
                        </a:rPr>
                        <a:t>, a następnie prof. dr Dzierżyński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Zadaniem jednostki było kierowanie akcją spisywania uprawnionych do udziału w plebiscycie, prowadzoną przez powiatowe komitety </a:t>
                      </a:r>
                      <a:r>
                        <a:rPr lang="pl-PL" sz="1200" dirty="0" smtClean="0">
                          <a:effectLst/>
                        </a:rPr>
                        <a:t>plebiscytowe. </a:t>
                      </a:r>
                      <a:r>
                        <a:rPr lang="pl-PL" sz="1200" dirty="0">
                          <a:effectLst/>
                        </a:rPr>
                        <a:t>Sporządzano też dane statystyczne do przygotowywanych przed głosowaniem plakatów, broszur, czasopism i pocztówek. Pracownicy wydziału włączali się również w działania o charakterze propagandowym oraz przygotowywali materiały prasowe.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363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Centrali Druków i Papieru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Jaskuła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Jednostka odpowiedzialna była za magazynowanie papieru i druków, potrzebnych podczas pracy plebiscytowej.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60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Wydawnictw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Józef</a:t>
                      </a:r>
                      <a:r>
                        <a:rPr lang="en-US" sz="1200" u="none" strike="noStrike" dirty="0">
                          <a:effectLst/>
                        </a:rPr>
                        <a:t> Herman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Kasper </a:t>
                      </a:r>
                      <a:r>
                        <a:rPr lang="en-US" sz="1200" u="none" strike="noStrike" dirty="0" err="1">
                          <a:effectLst/>
                        </a:rPr>
                        <a:t>Wojnar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Zadaniem wydziału było redagowanie, wydawanie i rozprowadzanie broszur propagandowych. Udowadniano w nich głównie historyczne związki Górnego Śląska z Polską, podejmowano także polemikę z niemiecką argumentacją plebiscytową.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493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07346"/>
              </p:ext>
            </p:extLst>
          </p:nvPr>
        </p:nvGraphicFramePr>
        <p:xfrm>
          <a:off x="457200" y="1600200"/>
          <a:ext cx="7752546" cy="3575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529"/>
                <a:gridCol w="1517812"/>
                <a:gridCol w="4840205"/>
              </a:tblGrid>
              <a:tr h="60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Dyplomatyczny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Wollek</a:t>
                      </a:r>
                      <a:r>
                        <a:rPr lang="pl-PL" sz="1200" dirty="0">
                          <a:effectLst/>
                        </a:rPr>
                        <a:t> (b. konsul), a następnie dr </a:t>
                      </a:r>
                      <a:r>
                        <a:rPr lang="pl-PL" sz="1200" u="none" strike="noStrike" dirty="0">
                          <a:effectLst/>
                        </a:rPr>
                        <a:t>Kazimierz Rakowski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Zadaniem wydziału było przygotowywanie not dyplomatycznych dla Komisji Międzysojuszniczej i sprawozdań dla rządu polskiego.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60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Propagandy Zagranicznej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Jan Górski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Zadaniem wydziału było śledzenie i prostowanie publikowanych przez Niemców informacji, ocenianych jako oszczerstwa i fałszerstwa, a także publikowanie artykułów w językach obcych, ukazujących kwestie górnośląskie w polskiej optyce.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847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Zdrowia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Józef Rostek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Zadaniem wydziału było przygotowanie podwalin pod działalność polskiej służby zdrowia w przyszłym województwie śląskim. Pod koniec 1920 roku zorganizowano w tym celu m.in. kurs dla pielęgniarek, a w dniach 21 kwietnia – 4 maja 1921 roku – kurs dla lekarzy powiatowych. Zatroszczono się również o przygotowanie do pracy polskich położnych, za co odpowiedzialna była dr Maria Kujawska.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60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Kościelny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ks. dr </a:t>
                      </a:r>
                      <a:r>
                        <a:rPr lang="pl-PL" sz="1200" u="none" strike="noStrike" dirty="0">
                          <a:effectLst/>
                        </a:rPr>
                        <a:t>Michał Lewek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Zadaniem wydziału było nakłanianie mieszkańców do głosowania za Polską odwołując się do kwestii religijnych oraz utrzymywanie kontaktu z władzami kościelnymi Watykanu (zgłaszanie przypadków </a:t>
                      </a:r>
                      <a:r>
                        <a:rPr lang="pl-PL" sz="1200" dirty="0" err="1">
                          <a:effectLst/>
                        </a:rPr>
                        <a:t>zachowań</a:t>
                      </a:r>
                      <a:r>
                        <a:rPr lang="pl-PL" sz="1200" dirty="0">
                          <a:effectLst/>
                        </a:rPr>
                        <a:t> niemieckiego duchowieństwa, ocenianych jako nieprzychylne Polsce).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979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278501"/>
              </p:ext>
            </p:extLst>
          </p:nvPr>
        </p:nvGraphicFramePr>
        <p:xfrm>
          <a:off x="457200" y="1600200"/>
          <a:ext cx="8219257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481"/>
                <a:gridCol w="1609186"/>
                <a:gridCol w="5131590"/>
              </a:tblGrid>
              <a:tr h="1210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Polska Organizacja Wojskowa Górnego Śląska (POW </a:t>
                      </a:r>
                      <a:r>
                        <a:rPr lang="pl-PL" sz="1200" dirty="0" err="1">
                          <a:effectLst/>
                        </a:rPr>
                        <a:t>GŚl</a:t>
                      </a:r>
                      <a:r>
                        <a:rPr lang="pl-PL" sz="1200" dirty="0">
                          <a:effectLst/>
                        </a:rPr>
                        <a:t>.)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Alfons Zgrzebniok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 upadku II powstania śląskiego rozwiązana, jej miejsce z polecenia W. Korfantego zajęła Centrala Wychowania Fizycznego z </a:t>
                      </a:r>
                      <a:r>
                        <a:rPr lang="pl-PL" sz="1200" u="none" strike="noStrike" dirty="0">
                          <a:effectLst/>
                        </a:rPr>
                        <a:t>Mieczysławem Paluchem</a:t>
                      </a:r>
                      <a:r>
                        <a:rPr lang="pl-PL" sz="1200" dirty="0">
                          <a:effectLst/>
                        </a:rPr>
                        <a:t> na stanowisku dowódcy. Po jego wyjeździe komendantem został płk. </a:t>
                      </a:r>
                      <a:r>
                        <a:rPr lang="pl-PL" sz="1200" u="none" strike="noStrike" dirty="0">
                          <a:effectLst/>
                        </a:rPr>
                        <a:t>Paweł Chrobok</a:t>
                      </a:r>
                      <a:r>
                        <a:rPr lang="pl-PL" sz="1200" dirty="0">
                          <a:effectLst/>
                        </a:rPr>
                        <a:t> (pseud. Kunowski), a jego sztab, mieszczący się w </a:t>
                      </a:r>
                      <a:r>
                        <a:rPr lang="pl-PL" sz="1200" u="none" strike="noStrike" dirty="0">
                          <a:effectLst/>
                        </a:rPr>
                        <a:t>Grodźcu</a:t>
                      </a:r>
                      <a:r>
                        <a:rPr lang="pl-PL" sz="1200" dirty="0">
                          <a:effectLst/>
                        </a:rPr>
                        <a:t> koło </a:t>
                      </a:r>
                      <a:r>
                        <a:rPr lang="pl-PL" sz="1200" u="none" strike="noStrike" dirty="0">
                          <a:effectLst/>
                        </a:rPr>
                        <a:t>Czeladzi</a:t>
                      </a:r>
                      <a:r>
                        <a:rPr lang="pl-PL" sz="1200" dirty="0">
                          <a:effectLst/>
                        </a:rPr>
                        <a:t>, funkcjonował jako Dowództwo Obrony Plebiscytu. W 1921 roku Chroboka zastąpił ppłk. </a:t>
                      </a:r>
                      <a:r>
                        <a:rPr lang="pl-PL" sz="1200" u="none" strike="noStrike" dirty="0">
                          <a:effectLst/>
                        </a:rPr>
                        <a:t>Maciej Mielżyński</a:t>
                      </a:r>
                      <a:r>
                        <a:rPr lang="pl-PL" sz="1200" dirty="0">
                          <a:effectLst/>
                        </a:rPr>
                        <a:t> (pseud. Nowina – Doliwa), zwolniony przez W. Korfantego, który nowym komendantem mianował płk. </a:t>
                      </a:r>
                      <a:r>
                        <a:rPr lang="pl-PL" sz="1200" u="none" strike="noStrike" dirty="0">
                          <a:effectLst/>
                        </a:rPr>
                        <a:t>Kazimierza </a:t>
                      </a:r>
                      <a:r>
                        <a:rPr lang="pl-PL" sz="1200" u="none" strike="noStrike" dirty="0" err="1">
                          <a:effectLst/>
                        </a:rPr>
                        <a:t>Zenktellera</a:t>
                      </a:r>
                      <a:r>
                        <a:rPr lang="pl-PL" sz="1200" dirty="0">
                          <a:effectLst/>
                        </a:rPr>
                        <a:t>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  <a:tr h="2420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Delegatura </a:t>
                      </a:r>
                      <a:r>
                        <a:rPr lang="pl-PL" sz="1200" u="none" strike="noStrike" dirty="0">
                          <a:effectLst/>
                        </a:rPr>
                        <a:t>Polskiego Czerwonego Krzyż</a:t>
                      </a:r>
                      <a:r>
                        <a:rPr lang="pl-PL" sz="1200" dirty="0">
                          <a:effectLst/>
                        </a:rPr>
                        <a:t>a (PCK)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Delegatura PCK utworzona została na Górnym Śląsku po powstaniu wielkopolskim, na podstawie podpisanej w Poznaniu umowy polsko-niemieckiej. Komisarzem PCK w Niemczech został wówczas Mieczysław Krzyżankiewicz z Berlina, który w 1919 roku powierzył dr Emilowi Cyranowi zadanie założenia placówki PCK na Górnym Śląsku. Zorganizowana Centrala Delegatur PCK mieściła się w Bytomiu (podczas III powstania biura przeniesiono do Szopienic) i formalnie była jednostką niezależną od </a:t>
                      </a:r>
                      <a:r>
                        <a:rPr lang="pl-PL" sz="1200" dirty="0" err="1">
                          <a:effectLst/>
                        </a:rPr>
                        <a:t>PKPleb</a:t>
                      </a:r>
                      <a:r>
                        <a:rPr lang="pl-PL" sz="1200" dirty="0">
                          <a:effectLst/>
                        </a:rPr>
                        <a:t>. W rzeczywistości jednak liczono się ze zdaniem W. Korfantego, zwłaszcza że </a:t>
                      </a:r>
                      <a:r>
                        <a:rPr lang="pl-PL" sz="1200" dirty="0" err="1">
                          <a:effectLst/>
                        </a:rPr>
                        <a:t>PKPleb</a:t>
                      </a:r>
                      <a:r>
                        <a:rPr lang="pl-PL" sz="1200" dirty="0">
                          <a:effectLst/>
                        </a:rPr>
                        <a:t>. finansował działalność PCK. Głównym zadaniem PCK była opieka nad jeńcami powstańczymi i więźniami politycznymi. Zwracano się do Niemców w sprawie humanitarnego ich traktowania, zapewniano im dostawę żywności. Aprowizacją mieszkańców Górnego Śląska i powstańców śląskich zajmował się również powołany w 1921 roku (z inicjatywy W. Korfantego) Centralny Komitet Czerwonego Krzyża, w obrębie którego utworzono cztery działy: kontroli; ofiar i podarunków; sprzedaży i zakupu. Poza realizacją zadań z zakresu pomocy społecznej, PCK przeprowadzał również szkolenia sanitarne.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483" marR="964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773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pl-PL" dirty="0"/>
              <a:t>Poszczególne wydziały </a:t>
            </a:r>
            <a:r>
              <a:rPr lang="pl-PL" dirty="0" err="1"/>
              <a:t>PKPleb</a:t>
            </a:r>
            <a:r>
              <a:rPr lang="pl-PL" dirty="0"/>
              <a:t>. prowadziły swoją działalność merytoryczno-propagandową, która nawet przez stronę niemiecką oceniana była jako skuteczna. </a:t>
            </a:r>
            <a:endParaRPr lang="pl-PL" dirty="0" smtClean="0"/>
          </a:p>
          <a:p>
            <a:r>
              <a:rPr lang="pl-PL" dirty="0" smtClean="0"/>
              <a:t>By </a:t>
            </a:r>
            <a:r>
              <a:rPr lang="pl-PL" dirty="0"/>
              <a:t>sparaliżować działania strony polskiej </a:t>
            </a:r>
            <a:r>
              <a:rPr lang="pl-PL" dirty="0"/>
              <a:t>Niemcy </a:t>
            </a:r>
            <a:r>
              <a:rPr lang="pl-PL" dirty="0" smtClean="0"/>
              <a:t>atakowali siedzibę </a:t>
            </a:r>
            <a:r>
              <a:rPr lang="pl-PL" dirty="0" smtClean="0">
                <a:sym typeface="Wingdings" panose="05000000000000000000" pitchFamily="2" charset="2"/>
              </a:rPr>
              <a:t> najbardziej znany atak </a:t>
            </a:r>
            <a:r>
              <a:rPr lang="pl-PL" dirty="0" smtClean="0"/>
              <a:t>28 </a:t>
            </a:r>
            <a:r>
              <a:rPr lang="pl-PL" dirty="0"/>
              <a:t>maja 1920 </a:t>
            </a:r>
            <a:r>
              <a:rPr lang="pl-PL" dirty="0" smtClean="0"/>
              <a:t>roku, </a:t>
            </a:r>
            <a:r>
              <a:rPr lang="pl-PL" dirty="0"/>
              <a:t>systematycznie dyskredytowano także jego czołowych pracowników. 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5895"/>
            <a:ext cx="4038600" cy="3014573"/>
          </a:xfrm>
        </p:spPr>
      </p:pic>
    </p:spTree>
    <p:extLst>
      <p:ext uri="{BB962C8B-B14F-4D97-AF65-F5344CB8AC3E}">
        <p14:creationId xmlns:p14="http://schemas.microsoft.com/office/powerpoint/2010/main" val="3244238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1728192" cy="4709119"/>
          </a:xfrm>
        </p:spPr>
        <p:txBody>
          <a:bodyPr>
            <a:normAutofit lnSpcReduction="10000"/>
          </a:bodyPr>
          <a:lstStyle/>
          <a:p>
            <a:r>
              <a:rPr lang="pl-PL" sz="1600" dirty="0" smtClean="0"/>
              <a:t>Na </a:t>
            </a:r>
            <a:r>
              <a:rPr lang="pl-PL" sz="1600" dirty="0"/>
              <a:t>poziomie powiatów i gmin funkcjonowały powiatowe i gminne komitety plebiscytowe, członkami których byli polscy radni i działacze. </a:t>
            </a:r>
            <a:endParaRPr lang="pl-PL" sz="1600" dirty="0" smtClean="0"/>
          </a:p>
          <a:p>
            <a:r>
              <a:rPr lang="pl-PL" sz="1600" dirty="0" smtClean="0"/>
              <a:t>Bezpośredni </a:t>
            </a:r>
            <a:r>
              <a:rPr lang="pl-PL" sz="1600" dirty="0"/>
              <a:t>nadzór nad ich działalnością sprawował Wydział Organizacyjny </a:t>
            </a:r>
            <a:r>
              <a:rPr lang="pl-PL" sz="1600" dirty="0" err="1"/>
              <a:t>PKPleb</a:t>
            </a:r>
            <a:r>
              <a:rPr lang="pl-PL" sz="1600" dirty="0"/>
              <a:t>.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6563693"/>
              </p:ext>
            </p:extLst>
          </p:nvPr>
        </p:nvGraphicFramePr>
        <p:xfrm>
          <a:off x="1979713" y="1484784"/>
          <a:ext cx="6768751" cy="436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949"/>
                <a:gridCol w="2641076"/>
                <a:gridCol w="2722726"/>
              </a:tblGrid>
              <a:tr h="12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>
                          <a:effectLst/>
                        </a:rPr>
                        <a:t>Powiat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effectLst/>
                        </a:rPr>
                        <a:t>Siedziba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>
                          <a:effectLst/>
                        </a:rPr>
                        <a:t>Imię  i nazwisko kierownika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12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Bytomski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Bytom, hotel „</a:t>
                      </a:r>
                      <a:r>
                        <a:rPr lang="pl-PL" sz="1200" dirty="0" err="1">
                          <a:effectLst/>
                        </a:rPr>
                        <a:t>Lomnitz</a:t>
                      </a:r>
                      <a:r>
                        <a:rPr lang="pl-PL" sz="1200" dirty="0">
                          <a:effectLst/>
                        </a:rPr>
                        <a:t>”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Jan Hlond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12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Gliwicki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Gliwice, ul. Wilhelma 53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Feliks </a:t>
                      </a:r>
                      <a:r>
                        <a:rPr lang="pl-PL" sz="1200" u="none" strike="noStrike" dirty="0" err="1">
                          <a:effectLst/>
                        </a:rPr>
                        <a:t>Orlicki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12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Głubczycki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Głubczyce, ul. Kąpielowa 4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Ludwik Konieczny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12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Katowicki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Katowice, hotel „Deutsche </a:t>
                      </a:r>
                      <a:r>
                        <a:rPr lang="pl-PL" sz="1200" dirty="0" err="1">
                          <a:effectLst/>
                        </a:rPr>
                        <a:t>Haus</a:t>
                      </a:r>
                      <a:r>
                        <a:rPr lang="pl-PL" sz="1200" dirty="0">
                          <a:effectLst/>
                        </a:rPr>
                        <a:t>”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Henryk Jarczyk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Kluczborski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Kluczbork, hotel „Central”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Paweł </a:t>
                      </a:r>
                      <a:r>
                        <a:rPr lang="pl-PL" sz="1200" dirty="0" err="1">
                          <a:effectLst/>
                        </a:rPr>
                        <a:t>Orszulok</a:t>
                      </a:r>
                      <a:r>
                        <a:rPr lang="pl-PL" sz="1200" dirty="0">
                          <a:effectLst/>
                        </a:rPr>
                        <a:t>, </a:t>
                      </a:r>
                      <a:r>
                        <a:rPr lang="pl-PL" sz="1200" dirty="0" smtClean="0">
                          <a:effectLst/>
                        </a:rPr>
                        <a:t>pastor </a:t>
                      </a:r>
                      <a:r>
                        <a:rPr lang="pl-PL" sz="1200" dirty="0">
                          <a:effectLst/>
                        </a:rPr>
                        <a:t>Macura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12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Kozielski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Koźle, Dworcowa 12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Teofil Golus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12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Królewska Huta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 smtClean="0">
                          <a:effectLst/>
                        </a:rPr>
                        <a:t>Królewska</a:t>
                      </a:r>
                      <a:r>
                        <a:rPr lang="pl-PL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pl-PL" sz="1200" dirty="0" smtClean="0">
                          <a:effectLst/>
                        </a:rPr>
                        <a:t>Huta</a:t>
                      </a:r>
                      <a:r>
                        <a:rPr lang="pl-PL" sz="1200" dirty="0">
                          <a:effectLst/>
                        </a:rPr>
                        <a:t>, ul. </a:t>
                      </a:r>
                      <a:r>
                        <a:rPr lang="pl-PL" sz="1200" dirty="0" err="1">
                          <a:effectLst/>
                        </a:rPr>
                        <a:t>Girndta</a:t>
                      </a:r>
                      <a:r>
                        <a:rPr lang="pl-PL" sz="1200" dirty="0">
                          <a:effectLst/>
                        </a:rPr>
                        <a:t> 8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Aleksander [Alojzy] Piec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12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Lubliniec</a:t>
                      </a:r>
                      <a:r>
                        <a:rPr lang="pl-PL" sz="1200" dirty="0">
                          <a:effectLst/>
                        </a:rPr>
                        <a:t>ki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 smtClean="0">
                          <a:effectLst/>
                        </a:rPr>
                        <a:t>Lubliniec,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>
                          <a:effectLst/>
                        </a:rPr>
                        <a:t>Dom Rolniczy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Stanisław </a:t>
                      </a:r>
                      <a:r>
                        <a:rPr lang="pl-PL" sz="1200" u="none" strike="noStrike" dirty="0" err="1">
                          <a:effectLst/>
                        </a:rPr>
                        <a:t>Breliński</a:t>
                      </a:r>
                      <a:r>
                        <a:rPr lang="pl-PL" sz="1200" u="none" strike="noStrike" dirty="0">
                          <a:effectLst/>
                        </a:rPr>
                        <a:t>, potem </a:t>
                      </a:r>
                      <a:r>
                        <a:rPr lang="pl-PL" sz="1200" u="none" strike="noStrike" dirty="0" err="1">
                          <a:effectLst/>
                        </a:rPr>
                        <a:t>Hamerlok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12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Oleski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Olesno, hotel „</a:t>
                      </a:r>
                      <a:r>
                        <a:rPr lang="pl-PL" sz="1200" dirty="0" err="1">
                          <a:effectLst/>
                        </a:rPr>
                        <a:t>Bahnhof</a:t>
                      </a:r>
                      <a:r>
                        <a:rPr lang="pl-PL" sz="1200" dirty="0">
                          <a:effectLst/>
                        </a:rPr>
                        <a:t>”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Marek Kołoczek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363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Opolski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Opole, ul. Mikołaja 36a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Franciszek </a:t>
                      </a:r>
                      <a:r>
                        <a:rPr lang="pl-PL" sz="1200" dirty="0" err="1">
                          <a:effectLst/>
                        </a:rPr>
                        <a:t>Kurpierz</a:t>
                      </a:r>
                      <a:r>
                        <a:rPr lang="pl-PL" sz="1200" dirty="0">
                          <a:effectLst/>
                        </a:rPr>
                        <a:t>, </a:t>
                      </a:r>
                      <a:r>
                        <a:rPr lang="pl-PL" sz="1200" u="none" strike="noStrike" dirty="0" smtClean="0">
                          <a:effectLst/>
                        </a:rPr>
                        <a:t>Antoni </a:t>
                      </a:r>
                      <a:r>
                        <a:rPr lang="pl-PL" sz="1200" u="none" strike="noStrike" dirty="0">
                          <a:effectLst/>
                        </a:rPr>
                        <a:t>Kęsa</a:t>
                      </a:r>
                      <a:r>
                        <a:rPr lang="pl-PL" sz="1200" dirty="0">
                          <a:effectLst/>
                        </a:rPr>
                        <a:t>, </a:t>
                      </a:r>
                      <a:r>
                        <a:rPr lang="pl-PL" sz="1200" dirty="0" smtClean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Ludwik </a:t>
                      </a:r>
                      <a:r>
                        <a:rPr lang="pl-PL" sz="1200" u="none" strike="noStrike" dirty="0" err="1">
                          <a:effectLst/>
                        </a:rPr>
                        <a:t>Ręgorowicz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Prudnicki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Głogówek, hotel „</a:t>
                      </a:r>
                      <a:r>
                        <a:rPr lang="pl-PL" sz="1200" dirty="0" err="1">
                          <a:effectLst/>
                        </a:rPr>
                        <a:t>Koshel</a:t>
                      </a:r>
                      <a:r>
                        <a:rPr lang="pl-PL" sz="1200" dirty="0">
                          <a:effectLst/>
                        </a:rPr>
                        <a:t>”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Ks. Emanuel Krzoska, </a:t>
                      </a:r>
                      <a:r>
                        <a:rPr lang="pl-PL" sz="1200" dirty="0" smtClean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Teodor </a:t>
                      </a:r>
                      <a:r>
                        <a:rPr lang="pl-PL" sz="1200" u="none" strike="noStrike" dirty="0" err="1">
                          <a:effectLst/>
                        </a:rPr>
                        <a:t>Obremba</a:t>
                      </a:r>
                      <a:r>
                        <a:rPr lang="pl-PL" sz="1200" dirty="0">
                          <a:effectLst/>
                        </a:rPr>
                        <a:t>, </a:t>
                      </a:r>
                      <a:r>
                        <a:rPr lang="pl-PL" sz="1200" dirty="0" smtClean="0">
                          <a:effectLst/>
                        </a:rPr>
                        <a:t>dr </a:t>
                      </a:r>
                      <a:r>
                        <a:rPr lang="pl-PL" sz="1200" dirty="0">
                          <a:effectLst/>
                        </a:rPr>
                        <a:t>Edward Hanke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12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Pszczyński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Pszczyna, ul. Długa 5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Teofil Golus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Raciborski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Racibórz, ul. Wielkie Przedmieście 38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Roman Strzoda</a:t>
                      </a:r>
                      <a:r>
                        <a:rPr lang="pl-PL" sz="1200" dirty="0" smtClean="0">
                          <a:effectLst/>
                        </a:rPr>
                        <a:t>, [</a:t>
                      </a:r>
                      <a:r>
                        <a:rPr lang="pl-PL" sz="1200" dirty="0">
                          <a:effectLst/>
                        </a:rPr>
                        <a:t>Antoni Rostek]]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Rybnicki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Rybnik, Plac Kościelny 6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Feliks Biały</a:t>
                      </a:r>
                      <a:r>
                        <a:rPr lang="pl-PL" sz="1200" dirty="0">
                          <a:effectLst/>
                        </a:rPr>
                        <a:t>, </a:t>
                      </a:r>
                      <a:r>
                        <a:rPr lang="pl-PL" sz="1200" dirty="0" smtClean="0">
                          <a:effectLst/>
                        </a:rPr>
                        <a:t>dr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u="none" strike="noStrike" dirty="0" smtClean="0">
                          <a:effectLst/>
                        </a:rPr>
                        <a:t>Marian </a:t>
                      </a:r>
                      <a:r>
                        <a:rPr lang="pl-PL" sz="1200" u="none" strike="noStrike" dirty="0">
                          <a:effectLst/>
                        </a:rPr>
                        <a:t>Różański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Strzelecki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Wielkie Strzelce, ul. Ogrodowa 6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Konrad Habryka</a:t>
                      </a:r>
                      <a:r>
                        <a:rPr lang="pl-PL" sz="1200" dirty="0">
                          <a:effectLst/>
                        </a:rPr>
                        <a:t>, </a:t>
                      </a:r>
                      <a:r>
                        <a:rPr lang="pl-PL" sz="1200" u="none" strike="noStrike" dirty="0" smtClean="0">
                          <a:effectLst/>
                        </a:rPr>
                        <a:t>Czesław </a:t>
                      </a:r>
                      <a:r>
                        <a:rPr lang="pl-PL" sz="1200" u="none" strike="noStrike" dirty="0">
                          <a:effectLst/>
                        </a:rPr>
                        <a:t>Michalski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Tarnogórski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Tarnowskie Góry</a:t>
                      </a:r>
                      <a:r>
                        <a:rPr lang="pl-PL" sz="1200" dirty="0">
                          <a:effectLst/>
                        </a:rPr>
                        <a:t>, hotel „</a:t>
                      </a:r>
                      <a:r>
                        <a:rPr lang="pl-PL" sz="1200" dirty="0" err="1">
                          <a:effectLst/>
                        </a:rPr>
                        <a:t>Prinz</a:t>
                      </a:r>
                      <a:r>
                        <a:rPr lang="pl-PL" sz="1200" dirty="0">
                          <a:effectLst/>
                        </a:rPr>
                        <a:t> Regent”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Emil </a:t>
                      </a:r>
                      <a:r>
                        <a:rPr lang="pl-PL" sz="1200" u="none" strike="noStrike" dirty="0" err="1">
                          <a:effectLst/>
                        </a:rPr>
                        <a:t>Gajdas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  <a:tr h="12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Zabrski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Zabrze</a:t>
                      </a:r>
                      <a:r>
                        <a:rPr lang="pl-PL" sz="1200" dirty="0">
                          <a:effectLst/>
                        </a:rPr>
                        <a:t>, hotel </a:t>
                      </a:r>
                      <a:r>
                        <a:rPr lang="pl-PL" sz="1200" dirty="0" err="1">
                          <a:effectLst/>
                        </a:rPr>
                        <a:t>Kochmanna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 </a:t>
                      </a:r>
                      <a:r>
                        <a:rPr lang="pl-PL" sz="1200" u="none" strike="noStrike" dirty="0">
                          <a:effectLst/>
                        </a:rPr>
                        <a:t>Bronisław Hager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414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l-PL" dirty="0" err="1"/>
              <a:t>PKPleb</a:t>
            </a:r>
            <a:r>
              <a:rPr lang="pl-PL" dirty="0"/>
              <a:t>. koordynował działania strony polskiej, nie tylko w kwestii prowadzenia akcji plebiscytowej, ale także przyszłości regionu po jego potencjalnym włączeniu w granice Polski. </a:t>
            </a:r>
            <a:endParaRPr lang="pl-PL" dirty="0" smtClean="0"/>
          </a:p>
          <a:p>
            <a:r>
              <a:rPr lang="pl-PL" dirty="0" smtClean="0"/>
              <a:t>Dlatego </a:t>
            </a:r>
            <a:r>
              <a:rPr lang="pl-PL" dirty="0"/>
              <a:t>działacze </a:t>
            </a:r>
            <a:r>
              <a:rPr lang="pl-PL" dirty="0" err="1"/>
              <a:t>PKPleb</a:t>
            </a:r>
            <a:r>
              <a:rPr lang="pl-PL" dirty="0"/>
              <a:t>. aktywnie włączyli się w prace nad Statutem Organicznym Województwa Śląskiego, który stał się podstawą nadania województwu autonomii. </a:t>
            </a:r>
          </a:p>
        </p:txBody>
      </p:sp>
    </p:spTree>
    <p:extLst>
      <p:ext uri="{BB962C8B-B14F-4D97-AF65-F5344CB8AC3E}">
        <p14:creationId xmlns:p14="http://schemas.microsoft.com/office/powerpoint/2010/main" val="814090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pl-PL" dirty="0"/>
              <a:t>20 lipca 1920 roku </a:t>
            </a:r>
            <a:r>
              <a:rPr lang="pl-PL" dirty="0" err="1"/>
              <a:t>PKPleb</a:t>
            </a:r>
            <a:r>
              <a:rPr lang="pl-PL" dirty="0"/>
              <a:t>. wydał odezwę</a:t>
            </a:r>
            <a:r>
              <a:rPr lang="pl-PL" dirty="0" smtClean="0"/>
              <a:t>, </a:t>
            </a:r>
            <a:r>
              <a:rPr lang="pl-PL" dirty="0"/>
              <a:t>w której informował mieszkańców regionu: „Powyższa ustawa konstytucyjna dla Śląska została wypracowana przez Komisariat Plebiscytowy w Bytomiu i przedłożona sejmowej Komisji konstytucyjnej. Komisja konstytucyjna wnosząc go pod obrady Sejmu zaznaczyła, że »dążenie ludności śląskiej do obszernego samorządu w ramach Rzeczypospolitej Polskiej zasługują ze </a:t>
            </a:r>
            <a:r>
              <a:rPr lang="pl-PL" dirty="0" err="1"/>
              <a:t>wszechmiar</a:t>
            </a:r>
            <a:r>
              <a:rPr lang="pl-PL" dirty="0"/>
              <a:t> na poparcie«. Sejm Rzeczypospolitej w dniu 15. lipca 1920 r. przyjął ten projekt jednogłośnie, pod przewodnictwem Marszałka Trąmpczyńskiego. </a:t>
            </a:r>
          </a:p>
          <a:p>
            <a:r>
              <a:rPr lang="pl-PL" dirty="0" smtClean="0"/>
              <a:t>Tekst </a:t>
            </a:r>
            <a:r>
              <a:rPr lang="pl-PL" dirty="0"/>
              <a:t>kończyło stwierdzenie, że ten „cenny dokument prawny” „wyszedł z Bytomia” napotykając życzliwe przyjęcie w stolicy, co stanowiło dowód „serdecznej a opartej na obustronnemu zaufaniu współpracy” Górnego Śląska z państwem polskim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9062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err="1"/>
              <a:t>PKPleb</a:t>
            </a:r>
            <a:r>
              <a:rPr lang="pl-PL" dirty="0"/>
              <a:t>. wydał także odezwę nawołującą do likwidacji II powstania. </a:t>
            </a:r>
            <a:endParaRPr lang="pl-PL" dirty="0" smtClean="0"/>
          </a:p>
          <a:p>
            <a:r>
              <a:rPr lang="pl-PL" dirty="0" smtClean="0"/>
              <a:t>Wskazano </a:t>
            </a:r>
            <a:r>
              <a:rPr lang="pl-PL" dirty="0"/>
              <a:t>w niej na osiągnięte cele (likwidację </a:t>
            </a:r>
            <a:r>
              <a:rPr lang="pl-PL" dirty="0" err="1"/>
              <a:t>Sipo</a:t>
            </a:r>
            <a:r>
              <a:rPr lang="pl-PL" dirty="0"/>
              <a:t>, „usunięcie tych żywiołów, które przyszły z głębi Niemiec, aby ludność polską niepokoić i urządzać napady i pogromy na Polaków”, ustanowienie doradców polskich przy urzędach). </a:t>
            </a:r>
            <a:endParaRPr lang="pl-PL" dirty="0" smtClean="0"/>
          </a:p>
          <a:p>
            <a:r>
              <a:rPr lang="pl-PL" dirty="0" smtClean="0"/>
              <a:t>Zaapelowano </a:t>
            </a:r>
            <a:r>
              <a:rPr lang="pl-PL" dirty="0"/>
              <a:t>o bezwzględne zaniechanie walk i ataków na ludność niemiecką (apel uszczegółowiono jako zakaz „rewizji po domach, tramwajach, kolejach i drogach”), złożenie broni i powrót do pracy. </a:t>
            </a:r>
          </a:p>
        </p:txBody>
      </p:sp>
    </p:spTree>
    <p:extLst>
      <p:ext uri="{BB962C8B-B14F-4D97-AF65-F5344CB8AC3E}">
        <p14:creationId xmlns:p14="http://schemas.microsoft.com/office/powerpoint/2010/main" val="1515961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pl-PL" dirty="0"/>
              <a:t>Wreszcie W. Korfanty jako polski komisarz plebiscytowy </a:t>
            </a:r>
            <a:r>
              <a:rPr lang="pl-PL" dirty="0">
                <a:solidFill>
                  <a:srgbClr val="FF0000"/>
                </a:solidFill>
              </a:rPr>
              <a:t>23 lutego 1921 roku </a:t>
            </a:r>
            <a:r>
              <a:rPr lang="pl-PL" dirty="0"/>
              <a:t>wydał odezwę, w której nawoływał do udziału w plebiscycie, zrzucenia jarzma niemieckiego, by „lud górnośląski […] jako pan samowładny objął władzę na Górnym Śląsku w swoje ręce i stał się panem swojej własnej ziemi”. </a:t>
            </a:r>
            <a:endParaRPr lang="pl-PL" dirty="0" smtClean="0"/>
          </a:p>
          <a:p>
            <a:r>
              <a:rPr lang="pl-PL" dirty="0" smtClean="0"/>
              <a:t>Skrytykował </a:t>
            </a:r>
            <a:r>
              <a:rPr lang="pl-PL" dirty="0"/>
              <a:t>w niej Radę Najwyższą za wyrażenie przez nią zgody na udział w plebiscycie emigrantów w tym samym terminie, co ludności zamieszkującej obszar plebiscytowy. Jak ocenił, decyzja ta dodała otuchy stronie niemieckiej. </a:t>
            </a:r>
            <a:endParaRPr lang="pl-PL" dirty="0" smtClean="0"/>
          </a:p>
          <a:p>
            <a:r>
              <a:rPr lang="pl-PL" dirty="0" smtClean="0"/>
              <a:t>Zaapelował</a:t>
            </a:r>
            <a:r>
              <a:rPr lang="pl-PL" dirty="0"/>
              <a:t>, by Polacy </a:t>
            </a:r>
            <a:r>
              <a:rPr lang="pl-PL" dirty="0" err="1"/>
              <a:t>wzmożyli</a:t>
            </a:r>
            <a:r>
              <a:rPr lang="pl-PL" dirty="0"/>
              <a:t> swoją aktywność w ostatnich przedwyborczych tygodniach oraz wzięli liczny udział w plebiscycie 20 marca 1921 roku. </a:t>
            </a:r>
          </a:p>
        </p:txBody>
      </p:sp>
    </p:spTree>
    <p:extLst>
      <p:ext uri="{BB962C8B-B14F-4D97-AF65-F5344CB8AC3E}">
        <p14:creationId xmlns:p14="http://schemas.microsoft.com/office/powerpoint/2010/main" val="3083367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Komisariat powstał jako swoista kontynuacja wcześniej działających już polskich instytucji: </a:t>
            </a:r>
            <a:endParaRPr lang="pl-PL" dirty="0" smtClean="0"/>
          </a:p>
          <a:p>
            <a:r>
              <a:rPr lang="pl-PL" dirty="0" err="1" smtClean="0">
                <a:solidFill>
                  <a:srgbClr val="FF0000"/>
                </a:solidFill>
              </a:rPr>
              <a:t>Podkomisariatu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>
                <a:solidFill>
                  <a:srgbClr val="FF0000"/>
                </a:solidFill>
              </a:rPr>
              <a:t>Naczelnej Rady Ludowej w Bytomiu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sosnowieckiego </a:t>
            </a:r>
            <a:r>
              <a:rPr lang="pl-PL" dirty="0">
                <a:solidFill>
                  <a:srgbClr val="FF0000"/>
                </a:solidFill>
              </a:rPr>
              <a:t>Komisariatu Rad Ludowych Śląskich </a:t>
            </a:r>
            <a:r>
              <a:rPr lang="pl-PL" dirty="0"/>
              <a:t>oraz </a:t>
            </a:r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Generalnego </a:t>
            </a:r>
            <a:r>
              <a:rPr lang="pl-PL" dirty="0">
                <a:solidFill>
                  <a:srgbClr val="FF0000"/>
                </a:solidFill>
              </a:rPr>
              <a:t>Sekretariatu Plebiscytowego</a:t>
            </a:r>
            <a:r>
              <a:rPr lang="pl-PL" dirty="0"/>
              <a:t>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Zastanawiając się nad siedzibą sztabu polskiej akcji plebiscytowej kierownictwo obozu polskiego brało pod uwagę dwa miasta: Katowice i </a:t>
            </a:r>
            <a:r>
              <a:rPr lang="pl-PL" dirty="0">
                <a:solidFill>
                  <a:srgbClr val="FF0000"/>
                </a:solidFill>
              </a:rPr>
              <a:t>Bytom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4309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pl-PL" dirty="0"/>
              <a:t>Wkrótce </a:t>
            </a:r>
            <a:r>
              <a:rPr lang="pl-PL" dirty="0">
                <a:solidFill>
                  <a:srgbClr val="FF0000"/>
                </a:solidFill>
              </a:rPr>
              <a:t>po przeprowadzeniu plebiscytu </a:t>
            </a:r>
            <a:r>
              <a:rPr lang="pl-PL" dirty="0"/>
              <a:t>zaczęto </a:t>
            </a:r>
            <a:r>
              <a:rPr lang="pl-PL" dirty="0">
                <a:solidFill>
                  <a:srgbClr val="FF0000"/>
                </a:solidFill>
              </a:rPr>
              <a:t>likwidować </a:t>
            </a:r>
            <a:r>
              <a:rPr lang="pl-PL" dirty="0"/>
              <a:t>poszczególne wydziały </a:t>
            </a:r>
            <a:r>
              <a:rPr lang="pl-PL" dirty="0" err="1"/>
              <a:t>PKPleb</a:t>
            </a:r>
            <a:r>
              <a:rPr lang="pl-PL" dirty="0"/>
              <a:t>., choć nie zostały jeszcze wówczas podjęte rozstrzygnięcia dotyczące przynależności Górnego Śląska. </a:t>
            </a:r>
            <a:endParaRPr lang="pl-PL" dirty="0" smtClean="0"/>
          </a:p>
          <a:p>
            <a:r>
              <a:rPr lang="pl-PL" dirty="0" smtClean="0"/>
              <a:t>Istnienie </a:t>
            </a:r>
            <a:r>
              <a:rPr lang="pl-PL" dirty="0" err="1"/>
              <a:t>PKPleb</a:t>
            </a:r>
            <a:r>
              <a:rPr lang="pl-PL" dirty="0"/>
              <a:t>. w dotychczasowej formie okazało się już zbędne, okres kształtowania świadomości narodowej polskich mieszkańców Górnego Śląska można było uznać już za zakończony. </a:t>
            </a:r>
            <a:endParaRPr lang="pl-PL" dirty="0" smtClean="0"/>
          </a:p>
          <a:p>
            <a:r>
              <a:rPr lang="pl-PL" dirty="0" smtClean="0"/>
              <a:t>Rola </a:t>
            </a:r>
            <a:r>
              <a:rPr lang="pl-PL" dirty="0" err="1"/>
              <a:t>PKPleb</a:t>
            </a:r>
            <a:r>
              <a:rPr lang="pl-PL" dirty="0"/>
              <a:t>. w procesie uświadamiania (zwłaszcza w zakresie aktywności kulturalno-oświatowej, poprzez pracę polskich stowarzyszeń, także muzycznych czy sportowych) pozostaje </a:t>
            </a:r>
            <a:r>
              <a:rPr lang="pl-PL" dirty="0" smtClean="0"/>
              <a:t>bezsporna </a:t>
            </a:r>
            <a:r>
              <a:rPr lang="pl-PL" dirty="0" smtClean="0">
                <a:sym typeface="Wingdings" panose="05000000000000000000" pitchFamily="2" charset="2"/>
              </a:rPr>
              <a:t> </a:t>
            </a:r>
            <a:r>
              <a:rPr lang="pl-PL" dirty="0" smtClean="0"/>
              <a:t>skutki widoczne </a:t>
            </a:r>
            <a:r>
              <a:rPr lang="pl-PL" dirty="0"/>
              <a:t>stały się 2 maja 1921 </a:t>
            </a:r>
            <a:r>
              <a:rPr lang="pl-PL" dirty="0" smtClean="0"/>
              <a:t>roku. 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6639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Fotografie </a:t>
            </a:r>
            <a:r>
              <a:rPr lang="pl-PL" dirty="0"/>
              <a:t>pozyskane z zasobów Internetu:</a:t>
            </a:r>
          </a:p>
          <a:p>
            <a:r>
              <a:rPr lang="pl-PL" dirty="0"/>
              <a:t>f</a:t>
            </a:r>
            <a:r>
              <a:rPr lang="pl-PL" dirty="0" smtClean="0"/>
              <a:t>otopolska.eu; bytom.pl</a:t>
            </a:r>
            <a:r>
              <a:rPr lang="pl-PL" dirty="0"/>
              <a:t>; </a:t>
            </a:r>
            <a:r>
              <a:rPr lang="pl-PL" dirty="0" smtClean="0"/>
              <a:t>mojhistorycznyblog.pl; pl.wikipedia.org; muzeumslaskie.pl.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46725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25963"/>
          </a:xfrm>
        </p:spPr>
        <p:txBody>
          <a:bodyPr anchor="ctr">
            <a:normAutofit fontScale="92500" lnSpcReduction="20000"/>
          </a:bodyPr>
          <a:lstStyle/>
          <a:p>
            <a:r>
              <a:rPr lang="pl-PL" dirty="0"/>
              <a:t>Bytom, który dziennikarz „Kuriera Warszawskiego” określił mianem posiadającego </a:t>
            </a:r>
            <a:r>
              <a:rPr lang="pl-PL" dirty="0">
                <a:solidFill>
                  <a:srgbClr val="FF0000"/>
                </a:solidFill>
              </a:rPr>
              <a:t>„zewnętrzny charakter miasta niemieckiego, w którym pulsuje jednak polska krew</a:t>
            </a:r>
            <a:r>
              <a:rPr lang="pl-PL" dirty="0" smtClean="0">
                <a:solidFill>
                  <a:srgbClr val="FF0000"/>
                </a:solidFill>
              </a:rPr>
              <a:t>”.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pl-PL" dirty="0" smtClean="0"/>
              <a:t>znajdował się w dogodniejszym miejscu do koordynowania akcji plebiscytowej, </a:t>
            </a:r>
          </a:p>
          <a:p>
            <a:r>
              <a:rPr lang="pl-PL" dirty="0" smtClean="0"/>
              <a:t>był w bezpośrednim sąsiedztwie granicy z Polską, </a:t>
            </a:r>
          </a:p>
          <a:p>
            <a:r>
              <a:rPr lang="pl-PL" dirty="0" smtClean="0"/>
              <a:t>miał bogatszą historię działań „budzicieli polskości” (m.in. Józefa Szafranka, Józefa Lompy, Norberta Bonczyka czy Adama Napieralskiego).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1702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pl-PL" dirty="0" smtClean="0"/>
              <a:t>siedzibą </a:t>
            </a:r>
            <a:r>
              <a:rPr lang="pl-PL" dirty="0" err="1" smtClean="0"/>
              <a:t>PKPleb</a:t>
            </a:r>
            <a:r>
              <a:rPr lang="pl-PL" dirty="0" smtClean="0"/>
              <a:t>. został Bytom, a w ramach tego miasta </a:t>
            </a:r>
            <a:r>
              <a:rPr lang="pl-PL" dirty="0" smtClean="0">
                <a:solidFill>
                  <a:srgbClr val="FF0000"/>
                </a:solidFill>
              </a:rPr>
              <a:t>hotel „</a:t>
            </a:r>
            <a:r>
              <a:rPr lang="pl-PL" dirty="0" err="1" smtClean="0">
                <a:solidFill>
                  <a:srgbClr val="FF0000"/>
                </a:solidFill>
              </a:rPr>
              <a:t>Lomnitz</a:t>
            </a:r>
            <a:r>
              <a:rPr lang="pl-PL" dirty="0" smtClean="0">
                <a:solidFill>
                  <a:srgbClr val="FF0000"/>
                </a:solidFill>
              </a:rPr>
              <a:t>” </a:t>
            </a:r>
            <a:r>
              <a:rPr lang="pl-PL" dirty="0" smtClean="0"/>
              <a:t>- trzypiętrowa mieszczańska kamienica.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92261"/>
            <a:ext cx="4038600" cy="3941841"/>
          </a:xfrm>
        </p:spPr>
      </p:pic>
    </p:spTree>
    <p:extLst>
      <p:ext uri="{BB962C8B-B14F-4D97-AF65-F5344CB8AC3E}">
        <p14:creationId xmlns:p14="http://schemas.microsoft.com/office/powerpoint/2010/main" val="2476203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pl-PL" dirty="0" smtClean="0"/>
              <a:t>siedzibą </a:t>
            </a:r>
            <a:r>
              <a:rPr lang="pl-PL" dirty="0" err="1" smtClean="0"/>
              <a:t>PKPleb</a:t>
            </a:r>
            <a:r>
              <a:rPr lang="pl-PL" dirty="0" smtClean="0"/>
              <a:t>. został Bytom, a w ramach tego miasta </a:t>
            </a:r>
            <a:r>
              <a:rPr lang="pl-PL" dirty="0" smtClean="0">
                <a:solidFill>
                  <a:srgbClr val="FF0000"/>
                </a:solidFill>
              </a:rPr>
              <a:t>hotel „</a:t>
            </a:r>
            <a:r>
              <a:rPr lang="pl-PL" dirty="0" err="1" smtClean="0">
                <a:solidFill>
                  <a:srgbClr val="FF0000"/>
                </a:solidFill>
              </a:rPr>
              <a:t>Lomnitz</a:t>
            </a:r>
            <a:r>
              <a:rPr lang="pl-PL" dirty="0" smtClean="0">
                <a:solidFill>
                  <a:srgbClr val="FF0000"/>
                </a:solidFill>
              </a:rPr>
              <a:t>” </a:t>
            </a:r>
            <a:r>
              <a:rPr lang="pl-PL" dirty="0" smtClean="0"/>
              <a:t>- trzypiętrowa mieszczańska kamienica.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038600" cy="2096965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54" y="3717032"/>
            <a:ext cx="3998218" cy="26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8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pl-PL" dirty="0" smtClean="0"/>
              <a:t>siedzibą </a:t>
            </a:r>
            <a:r>
              <a:rPr lang="pl-PL" dirty="0" err="1" smtClean="0"/>
              <a:t>PKPleb</a:t>
            </a:r>
            <a:r>
              <a:rPr lang="pl-PL" dirty="0" smtClean="0"/>
              <a:t>. został Bytom, a w ramach tego miasta </a:t>
            </a:r>
            <a:r>
              <a:rPr lang="pl-PL" dirty="0" smtClean="0">
                <a:solidFill>
                  <a:srgbClr val="FF0000"/>
                </a:solidFill>
              </a:rPr>
              <a:t>hotel „</a:t>
            </a:r>
            <a:r>
              <a:rPr lang="pl-PL" dirty="0" err="1" smtClean="0">
                <a:solidFill>
                  <a:srgbClr val="FF0000"/>
                </a:solidFill>
              </a:rPr>
              <a:t>Lomnitz</a:t>
            </a:r>
            <a:r>
              <a:rPr lang="pl-PL" dirty="0" smtClean="0">
                <a:solidFill>
                  <a:srgbClr val="FF0000"/>
                </a:solidFill>
              </a:rPr>
              <a:t>” </a:t>
            </a:r>
            <a:r>
              <a:rPr lang="pl-PL" dirty="0" smtClean="0"/>
              <a:t>- trzypiętrowa mieszczańska kamienica.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16832"/>
            <a:ext cx="2851740" cy="3941841"/>
          </a:xfrm>
        </p:spPr>
      </p:pic>
    </p:spTree>
    <p:extLst>
      <p:ext uri="{BB962C8B-B14F-4D97-AF65-F5344CB8AC3E}">
        <p14:creationId xmlns:p14="http://schemas.microsoft.com/office/powerpoint/2010/main" val="1109652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 anchor="ctr">
            <a:normAutofit fontScale="92500" lnSpcReduction="20000"/>
          </a:bodyPr>
          <a:lstStyle/>
          <a:p>
            <a:r>
              <a:rPr lang="pl-PL" dirty="0"/>
              <a:t>Na czele </a:t>
            </a:r>
            <a:r>
              <a:rPr lang="pl-PL" dirty="0" smtClean="0"/>
              <a:t>stanął </a:t>
            </a:r>
            <a:r>
              <a:rPr lang="pl-PL" dirty="0"/>
              <a:t>przybyły ponownie na Górny Śląsk </a:t>
            </a:r>
            <a:r>
              <a:rPr lang="pl-PL" dirty="0">
                <a:solidFill>
                  <a:srgbClr val="FF0000"/>
                </a:solidFill>
              </a:rPr>
              <a:t>Wojciech Korfanty</a:t>
            </a:r>
            <a:r>
              <a:rPr lang="pl-PL" dirty="0"/>
              <a:t>, wytypowany przez Prezydium Rady Ministrów RP polskim komisarzem plebiscytowym jeszcze w grudniu 1919 roku, a mianowany na to stanowisko przez Naczelnika Państwa Polskiego Józefa Piłsudskiego 20 lutego 1920 roku.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673857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 Komisariat Plebiscytowy w Bytomiu -  struktura i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W wydanej w tym samym miesiącu pierwszej odezwie do społeczeństwa W. Korfanty prognozował, że „lud górnośląski po 7 wiekach rozłąki, cierpień i niewoli </a:t>
            </a:r>
            <a:r>
              <a:rPr lang="pl-PL" dirty="0">
                <a:solidFill>
                  <a:srgbClr val="FF0000"/>
                </a:solidFill>
              </a:rPr>
              <a:t>w triumfalnym pochodzie pośpieszy uścisnąć Matkę Ojczyznę </a:t>
            </a:r>
            <a:r>
              <a:rPr lang="pl-PL" dirty="0"/>
              <a:t>i z nią się połączyć na wieki”, </a:t>
            </a:r>
            <a:r>
              <a:rPr lang="pl-PL" dirty="0">
                <a:solidFill>
                  <a:srgbClr val="FF0000"/>
                </a:solidFill>
              </a:rPr>
              <a:t>apelował o zachowanie rozsądku i zimnej krwi</a:t>
            </a:r>
            <a:r>
              <a:rPr lang="pl-PL" dirty="0"/>
              <a:t>, uzbrojenie się „w stateczność, wytrwałość i sprawiedliwość”, </a:t>
            </a:r>
            <a:r>
              <a:rPr lang="pl-PL" dirty="0">
                <a:solidFill>
                  <a:srgbClr val="FF0000"/>
                </a:solidFill>
              </a:rPr>
              <a:t>nie uleganie prowokacji </a:t>
            </a:r>
            <a:r>
              <a:rPr lang="pl-PL" dirty="0"/>
              <a:t>ze strony osób „lud nieuświadomiony do nierozważnych czynów, do pomszczenia krzywd mu wyrządzonych przez Niemców”. </a:t>
            </a:r>
          </a:p>
        </p:txBody>
      </p:sp>
    </p:spTree>
    <p:extLst>
      <p:ext uri="{BB962C8B-B14F-4D97-AF65-F5344CB8AC3E}">
        <p14:creationId xmlns:p14="http://schemas.microsoft.com/office/powerpoint/2010/main" val="305699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3558</Words>
  <Application>Microsoft Office PowerPoint</Application>
  <PresentationFormat>Pokaz na ekranie (4:3)</PresentationFormat>
  <Paragraphs>231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Polski Komisariat Plebiscytowy w Bytomiu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Polski Komisariat Plebiscytowy w Bytomiu -  struktura i działalność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Polski Komisariat Plebiscytowy w Bytomiu -  struktura i działalność</dc:title>
  <dc:creator>IBR1</dc:creator>
  <cp:lastModifiedBy>IBR1</cp:lastModifiedBy>
  <cp:revision>13</cp:revision>
  <dcterms:created xsi:type="dcterms:W3CDTF">2019-11-04T13:05:06Z</dcterms:created>
  <dcterms:modified xsi:type="dcterms:W3CDTF">2020-02-13T13:40:15Z</dcterms:modified>
</cp:coreProperties>
</file>