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84" r:id="rId1"/>
  </p:sldMasterIdLst>
  <p:notesMasterIdLst>
    <p:notesMasterId r:id="rId69"/>
  </p:notesMasterIdLst>
  <p:sldIdLst>
    <p:sldId id="256" r:id="rId2"/>
    <p:sldId id="311" r:id="rId3"/>
    <p:sldId id="315" r:id="rId4"/>
    <p:sldId id="339" r:id="rId5"/>
    <p:sldId id="331" r:id="rId6"/>
    <p:sldId id="332" r:id="rId7"/>
    <p:sldId id="316" r:id="rId8"/>
    <p:sldId id="314" r:id="rId9"/>
    <p:sldId id="312" r:id="rId10"/>
    <p:sldId id="317" r:id="rId11"/>
    <p:sldId id="318" r:id="rId12"/>
    <p:sldId id="340" r:id="rId13"/>
    <p:sldId id="313" r:id="rId14"/>
    <p:sldId id="341" r:id="rId15"/>
    <p:sldId id="335" r:id="rId16"/>
    <p:sldId id="342" r:id="rId17"/>
    <p:sldId id="323" r:id="rId18"/>
    <p:sldId id="333" r:id="rId19"/>
    <p:sldId id="334" r:id="rId20"/>
    <p:sldId id="324" r:id="rId21"/>
    <p:sldId id="321" r:id="rId22"/>
    <p:sldId id="326" r:id="rId23"/>
    <p:sldId id="327" r:id="rId24"/>
    <p:sldId id="343" r:id="rId25"/>
    <p:sldId id="344" r:id="rId26"/>
    <p:sldId id="330" r:id="rId27"/>
    <p:sldId id="310" r:id="rId28"/>
    <p:sldId id="258" r:id="rId29"/>
    <p:sldId id="257" r:id="rId30"/>
    <p:sldId id="259" r:id="rId31"/>
    <p:sldId id="306" r:id="rId32"/>
    <p:sldId id="301" r:id="rId33"/>
    <p:sldId id="304" r:id="rId34"/>
    <p:sldId id="302" r:id="rId35"/>
    <p:sldId id="261" r:id="rId36"/>
    <p:sldId id="279" r:id="rId37"/>
    <p:sldId id="265" r:id="rId38"/>
    <p:sldId id="269" r:id="rId39"/>
    <p:sldId id="267" r:id="rId40"/>
    <p:sldId id="280" r:id="rId41"/>
    <p:sldId id="281" r:id="rId42"/>
    <p:sldId id="283" r:id="rId43"/>
    <p:sldId id="271" r:id="rId44"/>
    <p:sldId id="285" r:id="rId45"/>
    <p:sldId id="286" r:id="rId46"/>
    <p:sldId id="282" r:id="rId47"/>
    <p:sldId id="284" r:id="rId48"/>
    <p:sldId id="287" r:id="rId49"/>
    <p:sldId id="275" r:id="rId50"/>
    <p:sldId id="288" r:id="rId51"/>
    <p:sldId id="276" r:id="rId52"/>
    <p:sldId id="290" r:id="rId53"/>
    <p:sldId id="289" r:id="rId54"/>
    <p:sldId id="291" r:id="rId55"/>
    <p:sldId id="292" r:id="rId56"/>
    <p:sldId id="277" r:id="rId57"/>
    <p:sldId id="293" r:id="rId58"/>
    <p:sldId id="294" r:id="rId59"/>
    <p:sldId id="295" r:id="rId60"/>
    <p:sldId id="296" r:id="rId61"/>
    <p:sldId id="297" r:id="rId62"/>
    <p:sldId id="300" r:id="rId63"/>
    <p:sldId id="278" r:id="rId64"/>
    <p:sldId id="307" r:id="rId65"/>
    <p:sldId id="308" r:id="rId66"/>
    <p:sldId id="298" r:id="rId67"/>
    <p:sldId id="309" r:id="rId6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06" autoAdjust="0"/>
    <p:restoredTop sz="94660"/>
  </p:normalViewPr>
  <p:slideViewPr>
    <p:cSldViewPr>
      <p:cViewPr varScale="1">
        <p:scale>
          <a:sx n="69" d="100"/>
          <a:sy n="69" d="100"/>
        </p:scale>
        <p:origin x="-15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xMode val="edge"/>
          <c:yMode val="edge"/>
          <c:x val="4.7436131943174198E-2"/>
          <c:y val="8.9467210877989076E-2"/>
          <c:w val="0.73910127431254202"/>
          <c:h val="0.86106238158725712"/>
        </c:manualLayout>
      </c:layout>
      <c:barChart>
        <c:barDir val="col"/>
        <c:grouping val="stacked"/>
        <c:varyColors val="0"/>
        <c:ser>
          <c:idx val="0"/>
          <c:order val="0"/>
          <c:tx>
            <c:v>Liczba Żydów</c:v>
          </c:tx>
          <c:spPr>
            <a:solidFill>
              <a:srgbClr val="0070C0"/>
            </a:solidFill>
            <a:ln>
              <a:noFill/>
            </a:ln>
          </c:spPr>
          <c:invertIfNegative val="0"/>
          <c:cat>
            <c:strLit>
              <c:ptCount val="5"/>
              <c:pt idx="0">
                <c:v>1798r. 20</c:v>
              </c:pt>
              <c:pt idx="1">
                <c:v>1800r. 25</c:v>
              </c:pt>
              <c:pt idx="2">
                <c:v>1840r. 166</c:v>
              </c:pt>
              <c:pt idx="3">
                <c:v>1871r. 206</c:v>
              </c:pt>
              <c:pt idx="4">
                <c:v>1921r. 22</c:v>
              </c:pt>
            </c:strLit>
          </c:cat>
          <c:val>
            <c:numLit>
              <c:formatCode>General</c:formatCode>
              <c:ptCount val="5"/>
              <c:pt idx="0">
                <c:v>20</c:v>
              </c:pt>
              <c:pt idx="1">
                <c:v>25</c:v>
              </c:pt>
              <c:pt idx="2">
                <c:v>166</c:v>
              </c:pt>
              <c:pt idx="3">
                <c:v>206</c:v>
              </c:pt>
              <c:pt idx="4">
                <c:v>22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0895744"/>
        <c:axId val="58758208"/>
      </c:barChart>
      <c:valAx>
        <c:axId val="58758208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crossAx val="140895744"/>
        <c:crosses val="autoZero"/>
        <c:crossBetween val="between"/>
      </c:valAx>
      <c:catAx>
        <c:axId val="140895744"/>
        <c:scaling>
          <c:orientation val="minMax"/>
        </c:scaling>
        <c:delete val="0"/>
        <c:axPos val="b"/>
        <c:numFmt formatCode="[$-1000415]d&quot;.&quot;mm&quot;.&quot;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crossAx val="58758208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solidFill>
      <a:sysClr val="window" lastClr="FFFFFF"/>
    </a:solidFill>
    <a:ln w="25400" cap="flat" cmpd="sng" algn="ctr">
      <a:solidFill>
        <a:srgbClr val="F4680B"/>
      </a:solidFill>
      <a:prstDash val="solid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pl-P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</a:t>
            </a:r>
            <a:r>
              <a:rPr lang="pl-PL"/>
              <a:t>niejszość niemiecka w Mosinie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Arkusz1!$B$2</c:f>
              <c:strCache>
                <c:ptCount val="1"/>
                <c:pt idx="0">
                  <c:v>liczba Niemców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Arkusz1!$A$3:$A$6</c:f>
              <c:strCache>
                <c:ptCount val="4"/>
                <c:pt idx="0">
                  <c:v>1922</c:v>
                </c:pt>
                <c:pt idx="1">
                  <c:v>1939</c:v>
                </c:pt>
                <c:pt idx="2">
                  <c:v>22.01.1945</c:v>
                </c:pt>
                <c:pt idx="3">
                  <c:v>22.05.1945</c:v>
                </c:pt>
              </c:strCache>
            </c:strRef>
          </c:cat>
          <c:val>
            <c:numRef>
              <c:f>Arkusz1!$B$3:$B$6</c:f>
              <c:numCache>
                <c:formatCode>General</c:formatCode>
                <c:ptCount val="4"/>
                <c:pt idx="0">
                  <c:v>72</c:v>
                </c:pt>
                <c:pt idx="1">
                  <c:v>140</c:v>
                </c:pt>
                <c:pt idx="2">
                  <c:v>1461</c:v>
                </c:pt>
                <c:pt idx="3">
                  <c:v>141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77782272"/>
        <c:axId val="168236672"/>
      </c:barChart>
      <c:catAx>
        <c:axId val="177782272"/>
        <c:scaling>
          <c:orientation val="minMax"/>
        </c:scaling>
        <c:delete val="0"/>
        <c:axPos val="b"/>
        <c:majorTickMark val="none"/>
        <c:minorTickMark val="none"/>
        <c:tickLblPos val="nextTo"/>
        <c:crossAx val="168236672"/>
        <c:crosses val="autoZero"/>
        <c:auto val="1"/>
        <c:lblAlgn val="ctr"/>
        <c:lblOffset val="100"/>
        <c:noMultiLvlLbl val="0"/>
      </c:catAx>
      <c:valAx>
        <c:axId val="1682366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77782272"/>
        <c:crosses val="autoZero"/>
        <c:crossBetween val="between"/>
      </c:valAx>
      <c:spPr>
        <a:solidFill>
          <a:schemeClr val="lt1"/>
        </a:solidFill>
        <a:ln w="28250" cap="flat" cmpd="sng" algn="ctr">
          <a:solidFill>
            <a:schemeClr val="dk1"/>
          </a:solidFill>
          <a:prstDash val="solid"/>
        </a:ln>
        <a:effectLst/>
      </c:spPr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/>
              <a:t>Zróżnicowanie religijne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Arkusz2!$B$3</c:f>
              <c:strCache>
                <c:ptCount val="1"/>
                <c:pt idx="0">
                  <c:v>Ewangelicy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accent1"/>
                </a:solidFill>
              </a:ln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Arkusz2!$A$4:$A$6</c:f>
              <c:numCache>
                <c:formatCode>General</c:formatCode>
                <c:ptCount val="3"/>
                <c:pt idx="0">
                  <c:v>1908</c:v>
                </c:pt>
                <c:pt idx="1">
                  <c:v>1909</c:v>
                </c:pt>
                <c:pt idx="2">
                  <c:v>1922</c:v>
                </c:pt>
              </c:numCache>
            </c:numRef>
          </c:cat>
          <c:val>
            <c:numRef>
              <c:f>Arkusz2!$B$4:$B$6</c:f>
              <c:numCache>
                <c:formatCode>General</c:formatCode>
                <c:ptCount val="3"/>
                <c:pt idx="0">
                  <c:v>510</c:v>
                </c:pt>
                <c:pt idx="1">
                  <c:v>523</c:v>
                </c:pt>
                <c:pt idx="2">
                  <c:v>72</c:v>
                </c:pt>
              </c:numCache>
            </c:numRef>
          </c:val>
        </c:ser>
        <c:ser>
          <c:idx val="2"/>
          <c:order val="1"/>
          <c:tx>
            <c:strRef>
              <c:f>Arkusz2!$C$3</c:f>
              <c:strCache>
                <c:ptCount val="1"/>
                <c:pt idx="0">
                  <c:v>Katolicy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Arkusz2!$A$4:$A$6</c:f>
              <c:numCache>
                <c:formatCode>General</c:formatCode>
                <c:ptCount val="3"/>
                <c:pt idx="0">
                  <c:v>1908</c:v>
                </c:pt>
                <c:pt idx="1">
                  <c:v>1909</c:v>
                </c:pt>
                <c:pt idx="2">
                  <c:v>1922</c:v>
                </c:pt>
              </c:numCache>
            </c:numRef>
          </c:cat>
          <c:val>
            <c:numRef>
              <c:f>Arkusz2!$C$4:$C$6</c:f>
              <c:numCache>
                <c:formatCode>General</c:formatCode>
                <c:ptCount val="3"/>
                <c:pt idx="0">
                  <c:v>1327</c:v>
                </c:pt>
                <c:pt idx="1">
                  <c:v>1324</c:v>
                </c:pt>
                <c:pt idx="2">
                  <c:v>2022</c:v>
                </c:pt>
              </c:numCache>
            </c:numRef>
          </c:val>
        </c:ser>
        <c:ser>
          <c:idx val="3"/>
          <c:order val="2"/>
          <c:tx>
            <c:strRef>
              <c:f>Arkusz2!$D$3</c:f>
              <c:strCache>
                <c:ptCount val="1"/>
                <c:pt idx="0">
                  <c:v>Wyznawcy judaizmu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Arkusz2!$A$4:$A$6</c:f>
              <c:numCache>
                <c:formatCode>General</c:formatCode>
                <c:ptCount val="3"/>
                <c:pt idx="0">
                  <c:v>1908</c:v>
                </c:pt>
                <c:pt idx="1">
                  <c:v>1909</c:v>
                </c:pt>
                <c:pt idx="2">
                  <c:v>1922</c:v>
                </c:pt>
              </c:numCache>
            </c:numRef>
          </c:cat>
          <c:val>
            <c:numRef>
              <c:f>Arkusz2!$D$4:$D$6</c:f>
              <c:numCache>
                <c:formatCode>General</c:formatCode>
                <c:ptCount val="3"/>
                <c:pt idx="0">
                  <c:v>102</c:v>
                </c:pt>
                <c:pt idx="1">
                  <c:v>110</c:v>
                </c:pt>
                <c:pt idx="2">
                  <c:v>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41455360"/>
        <c:axId val="168238400"/>
      </c:barChart>
      <c:catAx>
        <c:axId val="14145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68238400"/>
        <c:crosses val="autoZero"/>
        <c:auto val="1"/>
        <c:lblAlgn val="ctr"/>
        <c:lblOffset val="100"/>
        <c:noMultiLvlLbl val="0"/>
      </c:catAx>
      <c:valAx>
        <c:axId val="1682384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41455360"/>
        <c:crosses val="autoZero"/>
        <c:crossBetween val="between"/>
      </c:valAx>
      <c:spPr>
        <a:solidFill>
          <a:schemeClr val="lt1"/>
        </a:solidFill>
        <a:ln w="28250" cap="flat" cmpd="sng" algn="ctr">
          <a:solidFill>
            <a:schemeClr val="dk1"/>
          </a:solidFill>
          <a:prstDash val="solid"/>
        </a:ln>
        <a:effectLst/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7B698-6BF9-4F20-8106-130542427F39}" type="datetimeFigureOut">
              <a:rPr lang="pl-PL" smtClean="0"/>
              <a:t>11.11.2020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A5CE8-25BA-45E4-97C9-ADDCF45968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3406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kumimoji="0" lang="en-US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106B4A3-4212-4E39-93DE-E053E8F69C28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sina.pl/galerie/2" TargetMode="External"/><Relationship Id="rId2" Type="http://schemas.openxmlformats.org/officeDocument/2006/relationships/hyperlink" Target="http://wiorek.pl.tl/Historia-Wi%F3rka.htm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8599" y="404664"/>
            <a:ext cx="8686800" cy="4032448"/>
          </a:xfrm>
        </p:spPr>
        <p:txBody>
          <a:bodyPr/>
          <a:lstStyle/>
          <a:p>
            <a:r>
              <a:rPr lang="pl-PL" sz="5400" dirty="0" smtClean="0">
                <a:latin typeface="Calibri" panose="020F0502020204030204" pitchFamily="34" charset="0"/>
              </a:rPr>
              <a:t>Mosina w XIX wieku</a:t>
            </a:r>
            <a:endParaRPr lang="pl-PL" sz="5400" dirty="0">
              <a:latin typeface="Calibri" panose="020F050202020403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Szkoła Podstawowa nr 2 w Mosinie</a:t>
            </a:r>
            <a:endParaRPr lang="pl-PL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92" y="260648"/>
            <a:ext cx="6080736" cy="311637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241300" stA="45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87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dirty="0" smtClean="0"/>
              <a:t>Twórca Rzeczypospolitej Polskiej ze stolicą w Mosinie</a:t>
            </a:r>
            <a:endParaRPr lang="pl-PL" sz="4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              Jakub Krauthofer- </a:t>
            </a:r>
            <a:r>
              <a:rPr lang="pl-PL" b="1" dirty="0" err="1"/>
              <a:t>K</a:t>
            </a:r>
            <a:r>
              <a:rPr lang="pl-PL" b="1" dirty="0" err="1" smtClean="0"/>
              <a:t>rotowski</a:t>
            </a:r>
            <a:endParaRPr lang="pl-PL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92856"/>
            <a:ext cx="3858385" cy="434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643" y="2092856"/>
            <a:ext cx="5209671" cy="317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49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Jakub Krauthofer-</a:t>
            </a:r>
            <a:r>
              <a:rPr lang="pl-PL" dirty="0" err="1" smtClean="0"/>
              <a:t>Krotowski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Pochodził z niemieckiej rodziny, która spolonizowała się w ciągu trzech pokoleń.</a:t>
            </a:r>
          </a:p>
          <a:p>
            <a:r>
              <a:rPr lang="pl-PL" dirty="0" smtClean="0"/>
              <a:t>Uczęszczał do szkoły podstawowej w Bninie, później do Gimnazjum Królewskiego w Poznaniu.</a:t>
            </a:r>
          </a:p>
          <a:p>
            <a:r>
              <a:rPr lang="pl-PL" dirty="0" smtClean="0"/>
              <a:t>Uzyskał wykształcenie w zawodzie prawnika.</a:t>
            </a:r>
          </a:p>
          <a:p>
            <a:r>
              <a:rPr lang="pl-PL" dirty="0" smtClean="0"/>
              <a:t>Od 1843 roku prowadził w Poznaniu swoją kancelarię adwokacka i notarialną.</a:t>
            </a:r>
          </a:p>
          <a:p>
            <a:r>
              <a:rPr lang="pl-PL" dirty="0" smtClean="0"/>
              <a:t>Pisał artykuły do </a:t>
            </a:r>
            <a:r>
              <a:rPr lang="pl-PL" i="1" dirty="0" smtClean="0"/>
              <a:t>Tygodnika Literackiego </a:t>
            </a:r>
            <a:r>
              <a:rPr lang="pl-PL" dirty="0" smtClean="0"/>
              <a:t>w których domagał  się równych praw dla Polaków w sądzie.</a:t>
            </a:r>
          </a:p>
          <a:p>
            <a:r>
              <a:rPr lang="pl-PL" dirty="0" smtClean="0"/>
              <a:t>Prowadził działalność polityczną i dlatego był pod obserwacją policji.</a:t>
            </a:r>
          </a:p>
          <a:p>
            <a:r>
              <a:rPr lang="pl-PL" dirty="0" smtClean="0"/>
              <a:t>Wystosował adres do króla pruskiego w którym domagał się odbudowy Polski.</a:t>
            </a:r>
          </a:p>
          <a:p>
            <a:r>
              <a:rPr lang="pl-PL" dirty="0" smtClean="0"/>
              <a:t>1.04 1848 r. zmienił nazwisko na </a:t>
            </a:r>
            <a:r>
              <a:rPr lang="pl-PL" dirty="0" err="1" smtClean="0"/>
              <a:t>Krotowski</a:t>
            </a:r>
            <a:r>
              <a:rPr lang="pl-PL" dirty="0" smtClean="0"/>
              <a:t>.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436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Jakub Krauthofer-</a:t>
            </a:r>
            <a:r>
              <a:rPr lang="pl-PL" dirty="0" err="1"/>
              <a:t>Krotowski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W ogarniętej rewolucyjnym  wrzeniem Wielkopolsce zorganizował oddział partyzantów i rozpoczął walkę zbrojna z zaborcą.</a:t>
            </a:r>
          </a:p>
          <a:p>
            <a:r>
              <a:rPr lang="pl-PL" dirty="0"/>
              <a:t>Po zwycięskich walkach z armią zaborczą 3 maja </a:t>
            </a:r>
            <a:r>
              <a:rPr lang="pl-PL" dirty="0" smtClean="0"/>
              <a:t>1848 r. proklamował </a:t>
            </a:r>
            <a:r>
              <a:rPr lang="pl-PL" dirty="0"/>
              <a:t>w </a:t>
            </a:r>
            <a:r>
              <a:rPr lang="pl-PL" dirty="0" smtClean="0"/>
              <a:t>Mosinie Rzeczypospolita Polską </a:t>
            </a:r>
            <a:r>
              <a:rPr lang="pl-PL" dirty="0"/>
              <a:t>ze </a:t>
            </a:r>
            <a:r>
              <a:rPr lang="pl-PL" dirty="0" smtClean="0"/>
              <a:t>stolicą </a:t>
            </a:r>
            <a:r>
              <a:rPr lang="pl-PL" dirty="0"/>
              <a:t>w </a:t>
            </a:r>
            <a:r>
              <a:rPr lang="pl-PL" dirty="0" smtClean="0"/>
              <a:t>Mosinie.</a:t>
            </a:r>
            <a:endParaRPr lang="pl-PL" dirty="0"/>
          </a:p>
          <a:p>
            <a:r>
              <a:rPr lang="pl-PL" dirty="0"/>
              <a:t>Opublikował nowe godło państwowe- jagiellońskiego orła pozbawionego korony z wieńcem nad głową i napisem </a:t>
            </a:r>
            <a:r>
              <a:rPr lang="pl-PL" i="1" dirty="0"/>
              <a:t>Polska powstająca.</a:t>
            </a:r>
          </a:p>
          <a:p>
            <a:r>
              <a:rPr lang="pl-PL" dirty="0"/>
              <a:t>Po przegranych bitwach  w  dniu 8 maja 1848 r. </a:t>
            </a:r>
            <a:r>
              <a:rPr lang="pl-PL" dirty="0" smtClean="0"/>
              <a:t>Rzeczypospolita </a:t>
            </a:r>
            <a:r>
              <a:rPr lang="pl-PL" dirty="0"/>
              <a:t>Mosińska przestała istnieć, a J. </a:t>
            </a:r>
            <a:r>
              <a:rPr lang="pl-PL" dirty="0" err="1"/>
              <a:t>Krauthofer</a:t>
            </a:r>
            <a:r>
              <a:rPr lang="pl-PL" dirty="0"/>
              <a:t>- </a:t>
            </a:r>
            <a:r>
              <a:rPr lang="pl-PL" dirty="0" err="1"/>
              <a:t>Krotowski</a:t>
            </a:r>
            <a:r>
              <a:rPr lang="pl-PL" dirty="0"/>
              <a:t> został aresztowany i uwięziony w cytadeli poznańskiej.</a:t>
            </a:r>
          </a:p>
          <a:p>
            <a:r>
              <a:rPr lang="pl-PL" dirty="0"/>
              <a:t>Zaborca wytoczył </a:t>
            </a:r>
            <a:r>
              <a:rPr lang="pl-PL" dirty="0" err="1"/>
              <a:t>Krotowskiemu</a:t>
            </a:r>
            <a:r>
              <a:rPr lang="pl-PL" dirty="0"/>
              <a:t> kilka procesów </a:t>
            </a:r>
            <a:r>
              <a:rPr lang="pl-PL" dirty="0" smtClean="0"/>
              <a:t>politycznych.</a:t>
            </a:r>
            <a:endParaRPr lang="pl-PL" dirty="0"/>
          </a:p>
          <a:p>
            <a:r>
              <a:rPr lang="pl-PL" dirty="0"/>
              <a:t>W roku 1850 został wybrany do sejmu pruskiego, gdzie postawił wniosek potępiający rozbiory Polski</a:t>
            </a:r>
          </a:p>
          <a:p>
            <a:r>
              <a:rPr lang="pl-PL" dirty="0"/>
              <a:t>Zmarł </a:t>
            </a:r>
            <a:r>
              <a:rPr lang="pl-PL" dirty="0" smtClean="0"/>
              <a:t>w </a:t>
            </a:r>
            <a:r>
              <a:rPr lang="pl-PL" dirty="0"/>
              <a:t>1852 w wyniku nieudanej operacji serca.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866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492896"/>
            <a:ext cx="8686800" cy="2088232"/>
          </a:xfrm>
        </p:spPr>
        <p:txBody>
          <a:bodyPr/>
          <a:lstStyle/>
          <a:p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Zabytki XIX w. Mosiny</a:t>
            </a:r>
            <a:endParaRPr lang="pl-PL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2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Hotel </a:t>
            </a:r>
            <a:r>
              <a:rPr lang="pl-PL" dirty="0" err="1"/>
              <a:t>Silberstein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/>
              <a:t>Budynek powstał w XIX wieku. Na przełomie wieku XIX i XX mieścił się tam ekskluzywny hotel </a:t>
            </a:r>
            <a:r>
              <a:rPr lang="pl-PL" sz="2400" dirty="0" err="1"/>
              <a:t>Silberstein</a:t>
            </a:r>
            <a:r>
              <a:rPr lang="pl-PL" sz="2400" dirty="0"/>
              <a:t>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2400" dirty="0"/>
              <a:t>Obecnie </a:t>
            </a:r>
            <a:r>
              <a:rPr lang="pl-PL" sz="2400" dirty="0" smtClean="0"/>
              <a:t>znajduje się tu siedziba </a:t>
            </a:r>
            <a:r>
              <a:rPr lang="pl-PL" sz="2400" dirty="0"/>
              <a:t>Urzędu Miejskiego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w </a:t>
            </a:r>
            <a:r>
              <a:rPr lang="pl-PL" sz="2400" dirty="0"/>
              <a:t>Mosinie.</a:t>
            </a:r>
          </a:p>
          <a:p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64612"/>
            <a:ext cx="4274938" cy="279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23" y="3564613"/>
            <a:ext cx="3657293" cy="274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60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Kościół katolicki w Mosinie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pl-PL" dirty="0" smtClean="0"/>
              <a:t>Kościół parafialny w Mosinie wybudowano w roku1839 r. w miejscu dawnego drewnianego kościoła, który spalił się w roku1752.</a:t>
            </a:r>
          </a:p>
          <a:p>
            <a:r>
              <a:rPr lang="pl-PL" dirty="0" smtClean="0"/>
              <a:t>W Mosinie wraz z napływem ludności protestanckiej miał powstać także kościół protestancki, jednak zbudowano go w sąsiednim Krośnie.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6387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Kościół katolicki w Mosinie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 Kościół z XIX w.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Kościół- widok    współczesny</a:t>
            </a:r>
          </a:p>
          <a:p>
            <a:endParaRPr lang="pl-P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7488"/>
            <a:ext cx="400333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88"/>
            <a:ext cx="449479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25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Kościół katolicki w Mosinie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1"/>
            <a:ext cx="7992888" cy="49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95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Apteka „Pod Orłem”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 </a:t>
            </a:r>
            <a:r>
              <a:rPr lang="pl-PL" dirty="0"/>
              <a:t>B</a:t>
            </a:r>
            <a:r>
              <a:rPr lang="pl-PL" dirty="0" smtClean="0"/>
              <a:t>yła to pierwsza apteka w Mosinie. Otwarta w 1890 r. </a:t>
            </a:r>
            <a:br>
              <a:rPr lang="pl-PL" dirty="0" smtClean="0"/>
            </a:br>
            <a:r>
              <a:rPr lang="pl-PL" dirty="0" smtClean="0"/>
              <a:t>w pięknej neoklasycystycznej kamienicy na rynku. Pierwszymi właścicielami apteki byli Niemcy. </a:t>
            </a:r>
            <a:endParaRPr lang="pl-PL" dirty="0"/>
          </a:p>
          <a:p>
            <a:pPr algn="ctr"/>
            <a:r>
              <a:rPr lang="pl-PL" dirty="0"/>
              <a:t>W 1906 r. od niemieckich właścicieli aptekę kupił Edmund </a:t>
            </a:r>
            <a:r>
              <a:rPr lang="pl-PL" dirty="0" err="1"/>
              <a:t>Ewert</a:t>
            </a:r>
            <a:r>
              <a:rPr lang="pl-PL" dirty="0"/>
              <a:t> i nadał jej polską nazwę „Pod </a:t>
            </a:r>
            <a:r>
              <a:rPr lang="pl-PL" dirty="0" smtClean="0"/>
              <a:t>Orłem”.</a:t>
            </a:r>
          </a:p>
          <a:p>
            <a:pPr algn="ctr"/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          </a:t>
            </a:r>
            <a:r>
              <a:rPr lang="pl-PL" sz="1800" dirty="0" smtClean="0"/>
              <a:t>Apteka z XIX w.                                Apteka- wygląd współczesny</a:t>
            </a:r>
            <a:endParaRPr lang="pl-PL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7032"/>
            <a:ext cx="372621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931" y="3642714"/>
            <a:ext cx="3344867" cy="250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67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Szkoła katolicka w Mosinie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pl-PL" sz="2000" dirty="0" smtClean="0"/>
              <a:t>Wybudowana w 1893 r. na miejscu dawnej szkoły z 1835 roku, której groziło zwalenie. W szkole pracował nauczyciel katolicki </a:t>
            </a:r>
            <a:br>
              <a:rPr lang="pl-PL" sz="2000" dirty="0" smtClean="0"/>
            </a:br>
            <a:r>
              <a:rPr lang="pl-PL" sz="2000" dirty="0" smtClean="0"/>
              <a:t>i ewangelicki. </a:t>
            </a:r>
          </a:p>
          <a:p>
            <a:r>
              <a:rPr lang="pl-PL" sz="2000" dirty="0" smtClean="0"/>
              <a:t>Pod koniec XIX w. rozdzielono szkołę na katolicką i ewangelicką. </a:t>
            </a:r>
            <a:br>
              <a:rPr lang="pl-PL" sz="2000" dirty="0" smtClean="0"/>
            </a:br>
            <a:r>
              <a:rPr lang="pl-PL" sz="2000" dirty="0" smtClean="0"/>
              <a:t>W szkole katolickiej uczyło się 326 dzieci, a w szkole ewangelickiej do której uczęszczały także dzieci żydowskie- 102 uczniów.</a:t>
            </a:r>
          </a:p>
          <a:p>
            <a:endParaRPr lang="pl-PL" sz="2000" dirty="0" smtClean="0"/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        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 smtClean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 smtClean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 smtClean="0"/>
          </a:p>
          <a:p>
            <a:pPr marL="0" indent="0">
              <a:buNone/>
            </a:pPr>
            <a:r>
              <a:rPr lang="pl-PL" sz="2000" dirty="0" smtClean="0"/>
              <a:t>             Szkoła katolicka dawniej             Szkoła- wygląd współczesny </a:t>
            </a:r>
            <a:endParaRPr lang="pl-PL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4" y="3717032"/>
            <a:ext cx="392830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40038"/>
            <a:ext cx="3384376" cy="252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764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648" y="3356992"/>
            <a:ext cx="8686800" cy="1463040"/>
          </a:xfrm>
        </p:spPr>
        <p:txBody>
          <a:bodyPr/>
          <a:lstStyle/>
          <a:p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Historia Mosiny </a:t>
            </a:r>
            <a:b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w XIX w.</a:t>
            </a:r>
            <a:endParaRPr lang="pl-P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13" y="332656"/>
            <a:ext cx="30289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70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Rynek w Mosinie - XIX w.</a:t>
            </a: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668915" cy="486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201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Wygląd mosińskiego rynku</a:t>
            </a:r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612906" cy="505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662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/>
              <a:t>Szpital, dom starców, ochronka</a:t>
            </a:r>
            <a:endParaRPr lang="pl-PL" sz="4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Budynek pochodzi z końca XIX wieku. Pełnił różne funkcje. Mieścił się tam szpital pod wezwaniem św. Stanisława, dom dla starów i ubogich- potrzebujących pomocy materialnej. W okresie międzywojennym istniała w budynku ochronka dla dzieci.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                          </a:t>
            </a:r>
          </a:p>
          <a:p>
            <a:pPr marL="0" indent="0">
              <a:buNone/>
            </a:pPr>
            <a:r>
              <a:rPr lang="pl-PL" dirty="0" smtClean="0"/>
              <a:t>                                Wygląd współczesny</a:t>
            </a:r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" b="16994"/>
          <a:stretch/>
        </p:blipFill>
        <p:spPr bwMode="auto">
          <a:xfrm>
            <a:off x="2355333" y="3456432"/>
            <a:ext cx="4594926" cy="256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693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Sanatorium </a:t>
            </a:r>
            <a:r>
              <a:rPr lang="pl-PL" dirty="0" err="1" smtClean="0"/>
              <a:t>Obrabad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W 1901 </a:t>
            </a:r>
            <a:r>
              <a:rPr lang="pl-PL" dirty="0"/>
              <a:t>r. </a:t>
            </a:r>
            <a:r>
              <a:rPr lang="pl-PL" dirty="0" smtClean="0"/>
              <a:t>wzniesiono budynek, w którym umieszczono sanatorium </a:t>
            </a:r>
            <a:r>
              <a:rPr lang="pl-PL" i="1" dirty="0" err="1" smtClean="0"/>
              <a:t>Obrabad</a:t>
            </a:r>
            <a:r>
              <a:rPr lang="pl-PL" dirty="0"/>
              <a:t>.</a:t>
            </a:r>
            <a:r>
              <a:rPr lang="pl-PL" dirty="0" smtClean="0"/>
              <a:t> </a:t>
            </a:r>
          </a:p>
          <a:p>
            <a:r>
              <a:rPr lang="pl-PL" dirty="0" smtClean="0"/>
              <a:t>Pomysłodawcą utworzenia sanatorium był niemiecki lekarz </a:t>
            </a:r>
            <a:br>
              <a:rPr lang="pl-PL" dirty="0" smtClean="0"/>
            </a:br>
            <a:r>
              <a:rPr lang="pl-PL" dirty="0" smtClean="0"/>
              <a:t>dr </a:t>
            </a:r>
            <a:r>
              <a:rPr lang="pl-PL" dirty="0" err="1" smtClean="0"/>
              <a:t>Arlt</a:t>
            </a:r>
            <a:r>
              <a:rPr lang="pl-PL" dirty="0" smtClean="0"/>
              <a:t>. </a:t>
            </a:r>
          </a:p>
          <a:p>
            <a:r>
              <a:rPr lang="pl-PL" dirty="0" smtClean="0"/>
              <a:t>Obok budynku dobudowano wieżyczkę, jako </a:t>
            </a:r>
            <a:r>
              <a:rPr lang="pl-PL" dirty="0"/>
              <a:t>element sanatorium </a:t>
            </a:r>
            <a:r>
              <a:rPr lang="pl-PL" i="1" dirty="0" err="1" smtClean="0"/>
              <a:t>Obraba</a:t>
            </a:r>
            <a:r>
              <a:rPr lang="pl-PL" dirty="0" err="1" smtClean="0"/>
              <a:t>d</a:t>
            </a:r>
            <a:r>
              <a:rPr lang="pl-PL" dirty="0" smtClean="0"/>
              <a:t> </a:t>
            </a:r>
            <a:r>
              <a:rPr lang="pl-PL" dirty="0"/>
              <a:t>z niem. „obrzańskie kąpiele</a:t>
            </a:r>
            <a:r>
              <a:rPr lang="pl-PL" dirty="0" smtClean="0"/>
              <a:t>”.</a:t>
            </a:r>
          </a:p>
          <a:p>
            <a:r>
              <a:rPr lang="pl-PL" dirty="0" smtClean="0"/>
              <a:t>W </a:t>
            </a:r>
            <a:r>
              <a:rPr lang="pl-PL" dirty="0"/>
              <a:t>sanatorium, kuracjusze zażywali m.in. wodnych kąpieli</a:t>
            </a:r>
            <a:r>
              <a:rPr lang="pl-PL" dirty="0" smtClean="0"/>
              <a:t>,</a:t>
            </a:r>
            <a:br>
              <a:rPr lang="pl-PL" dirty="0" smtClean="0"/>
            </a:br>
            <a:r>
              <a:rPr lang="pl-PL" dirty="0" smtClean="0"/>
              <a:t>a </a:t>
            </a:r>
            <a:r>
              <a:rPr lang="pl-PL" dirty="0"/>
              <a:t>budynek jako jedyny w mieście posiadał bieżącą wodę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kranu – na potrzeby łaźni. We wnętrzu na jej szczyt prowadziły kręcone schody. Tymi schodami udawali się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 </a:t>
            </a:r>
            <a:r>
              <a:rPr lang="pl-PL" dirty="0"/>
              <a:t>górę kuracjusze, by zażywać kąpieli słonecznych. Na jej odkrytym szczycie znajdowały się stanowiska do „łapania” leczniczych promieni słońca. Taka była główna funkcja wieżyczki. </a:t>
            </a:r>
            <a:endParaRPr lang="pl-PL" dirty="0" smtClean="0"/>
          </a:p>
          <a:p>
            <a:r>
              <a:rPr lang="pl-PL" dirty="0" smtClean="0"/>
              <a:t>W </a:t>
            </a:r>
            <a:r>
              <a:rPr lang="pl-PL" dirty="0"/>
              <a:t>sanatoryjnym budynku mieściła się także restauracja, a na jego zapleczu – ogród. </a:t>
            </a:r>
          </a:p>
        </p:txBody>
      </p:sp>
    </p:spTree>
    <p:extLst>
      <p:ext uri="{BB962C8B-B14F-4D97-AF65-F5344CB8AC3E}">
        <p14:creationId xmlns:p14="http://schemas.microsoft.com/office/powerpoint/2010/main" val="615672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Sanatorium </a:t>
            </a:r>
            <a:r>
              <a:rPr lang="pl-PL" dirty="0" err="1"/>
              <a:t>Obrabad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Sanatorium z wieżą ciśnień</a:t>
            </a:r>
          </a:p>
          <a:p>
            <a:endParaRPr lang="pl-PL" sz="20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Wygląd budynku współczesny (sanatorium mieściło się w środkowej kamienicy)</a:t>
            </a:r>
            <a:endParaRPr lang="pl-PL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18608"/>
            <a:ext cx="508856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6"/>
          <a:stretch/>
        </p:blipFill>
        <p:spPr bwMode="auto">
          <a:xfrm>
            <a:off x="706620" y="2675808"/>
            <a:ext cx="2857706" cy="399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168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Bóżnica </a:t>
            </a:r>
            <a:r>
              <a:rPr lang="pl-PL" dirty="0"/>
              <a:t>w Mosinie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       Bóżnica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  Dziś- galeria miejska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63" y="2780928"/>
            <a:ext cx="4795715" cy="337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80928"/>
            <a:ext cx="3145886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173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Elegant z Mosiny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3115" y="1571094"/>
            <a:ext cx="8229600" cy="5286906"/>
          </a:xfrm>
        </p:spPr>
        <p:txBody>
          <a:bodyPr>
            <a:normAutofit lnSpcReduction="10000"/>
          </a:bodyPr>
          <a:lstStyle/>
          <a:p>
            <a:r>
              <a:rPr lang="pl-PL" sz="2000" i="1" dirty="0"/>
              <a:t>Z pamiętnika Jana Chryzostoma Paska dowiadujemy się, że w zimie 1659/60 roku w Mosinie zimowały/kwaterowały oddziały wojska hetmana Czarnieckiego. Oddział zimujący w Mosinie został przez miejscowych krawców obszyty w nowe eleganckie mundury krojone na modę szwedzką i kiedy zjawił się na wiosnę na koncentrację wojsk królewskich od razu </a:t>
            </a:r>
            <a:r>
              <a:rPr lang="pl-PL" sz="2000" i="1" dirty="0" smtClean="0"/>
              <a:t>zyskał </a:t>
            </a:r>
            <a:r>
              <a:rPr lang="pl-PL" sz="2000" i="1" dirty="0"/>
              <a:t>imię "elegantów</a:t>
            </a:r>
            <a:r>
              <a:rPr lang="pl-PL" sz="2000" dirty="0"/>
              <a:t> z Mosiny</a:t>
            </a:r>
            <a:r>
              <a:rPr lang="pl-PL" sz="2000" dirty="0" smtClean="0"/>
              <a:t>".</a:t>
            </a:r>
          </a:p>
          <a:p>
            <a:endParaRPr lang="pl-PL" dirty="0"/>
          </a:p>
          <a:p>
            <a:endParaRPr lang="pl-PL" dirty="0" smtClean="0"/>
          </a:p>
          <a:p>
            <a:endParaRPr lang="pl-PL" sz="1400" dirty="0" smtClean="0"/>
          </a:p>
          <a:p>
            <a:endParaRPr lang="pl-PL" sz="1400" dirty="0"/>
          </a:p>
          <a:p>
            <a:endParaRPr lang="pl-PL" sz="1400" dirty="0" smtClean="0"/>
          </a:p>
          <a:p>
            <a:endParaRPr lang="pl-PL" sz="1400" dirty="0"/>
          </a:p>
          <a:p>
            <a:endParaRPr lang="pl-PL" sz="1400" dirty="0" smtClean="0"/>
          </a:p>
          <a:p>
            <a:endParaRPr lang="pl-PL" sz="1400" dirty="0" smtClean="0"/>
          </a:p>
          <a:p>
            <a:endParaRPr lang="pl-PL" sz="1400" dirty="0"/>
          </a:p>
          <a:p>
            <a:endParaRPr lang="pl-PL" sz="1400" dirty="0" smtClean="0"/>
          </a:p>
          <a:p>
            <a:endParaRPr lang="pl-PL" sz="1400" dirty="0"/>
          </a:p>
          <a:p>
            <a:r>
              <a:rPr lang="pl-PL" sz="1400" dirty="0" smtClean="0"/>
              <a:t>https</a:t>
            </a:r>
            <a:r>
              <a:rPr lang="pl-PL" sz="1400" dirty="0"/>
              <a:t>://</a:t>
            </a:r>
            <a:r>
              <a:rPr lang="pl-PL" sz="1400" dirty="0" smtClean="0"/>
              <a:t>www.mosina.pl/pomnik-eleganta-z-mosiny</a:t>
            </a:r>
            <a:endParaRPr lang="pl-PL" sz="1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9000"/>
            <a:ext cx="170497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338387" cy="12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56138"/>
            <a:ext cx="1860316" cy="263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349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284984"/>
            <a:ext cx="8686800" cy="1463040"/>
          </a:xfrm>
        </p:spPr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Wielokulturowa </a:t>
            </a:r>
            <a:b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i wielowyznaniowa Mosina</a:t>
            </a:r>
            <a:endParaRPr lang="pl-PL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26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2880"/>
            <a:ext cx="9036496" cy="1111664"/>
          </a:xfrm>
        </p:spPr>
        <p:txBody>
          <a:bodyPr>
            <a:no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Co kryje się pod pojęciem wielokulturowość?</a:t>
            </a:r>
            <a:endParaRPr lang="pl-PL" sz="36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C:\Users\Beata\Desktop\wielokulturowość\2017-04-04 10.09.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51" y="1844824"/>
            <a:ext cx="8244408" cy="415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71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548680"/>
            <a:ext cx="8183880" cy="288032"/>
          </a:xfrm>
        </p:spPr>
        <p:txBody>
          <a:bodyPr>
            <a:no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Wielokulturowość w dawniej Mosinie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1772816"/>
            <a:ext cx="8183880" cy="4680520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/>
              <a:t>Pytanie, na które szukaliśmy odpowiedzi?</a:t>
            </a:r>
          </a:p>
          <a:p>
            <a:pPr marL="0" indent="0" algn="ctr">
              <a:buNone/>
            </a:pPr>
            <a:r>
              <a:rPr lang="pl-PL" b="1" dirty="0" smtClean="0"/>
              <a:t>Czy Mosina była i czy jest wielokulturowa?</a:t>
            </a:r>
          </a:p>
          <a:p>
            <a:pPr algn="ctr"/>
            <a:r>
              <a:rPr lang="pl-PL" dirty="0" smtClean="0"/>
              <a:t>Postanowiliśmy zgłębić historię Mosiny i poszukać żyjących w naszym mieście mniejszości narodowych, etnicznych, religijnych.</a:t>
            </a:r>
          </a:p>
          <a:p>
            <a:pPr algn="ctr"/>
            <a:r>
              <a:rPr lang="pl-PL" dirty="0" smtClean="0"/>
              <a:t>To nie była łatwa praca!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739" y="4355072"/>
            <a:ext cx="1847850" cy="247650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3" y="4401470"/>
            <a:ext cx="185261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30797"/>
            <a:ext cx="185261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40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Mosina w XIX wieku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536504"/>
          </a:xfrm>
        </p:spPr>
        <p:txBody>
          <a:bodyPr>
            <a:normAutofit/>
          </a:bodyPr>
          <a:lstStyle/>
          <a:p>
            <a:r>
              <a:rPr lang="pl-PL" dirty="0" smtClean="0"/>
              <a:t>Mosina w czasie II rozbioru dostała się pod pruskie panowanie.</a:t>
            </a:r>
          </a:p>
          <a:p>
            <a:r>
              <a:rPr lang="pl-PL" dirty="0" smtClean="0"/>
              <a:t>W XIX w. miasto rozwijało się dynamicznie, do czego </a:t>
            </a:r>
            <a:br>
              <a:rPr lang="pl-PL" dirty="0" smtClean="0"/>
            </a:br>
            <a:r>
              <a:rPr lang="pl-PL" dirty="0" smtClean="0"/>
              <a:t>w dużym stopniu przyczyniła się budowa linii kolejowej Poznań- Wrocław.</a:t>
            </a:r>
          </a:p>
          <a:p>
            <a:r>
              <a:rPr lang="pl-PL" dirty="0" smtClean="0"/>
              <a:t>W 1888 r. w Mosinie mieszkało 1615 mieszkańców: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965 katolików,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479 ewangelików, 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1717 żydów.</a:t>
            </a:r>
          </a:p>
          <a:p>
            <a:pPr marL="0" indent="0">
              <a:buNone/>
            </a:pPr>
            <a:r>
              <a:rPr lang="pl-PL" dirty="0" smtClean="0"/>
              <a:t> Mosinianie walczyli w powstaniu listopadowym.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84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Nasze poszukiwania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7139136" cy="4929411"/>
          </a:xfrm>
        </p:spPr>
        <p:txBody>
          <a:bodyPr/>
          <a:lstStyle/>
          <a:p>
            <a:endParaRPr lang="pl-PL" dirty="0" smtClean="0"/>
          </a:p>
          <a:p>
            <a:pPr algn="ctr"/>
            <a:endParaRPr lang="pl-PL" dirty="0" smtClean="0"/>
          </a:p>
          <a:p>
            <a:pPr algn="ctr"/>
            <a:endParaRPr lang="pl-PL" dirty="0" smtClean="0"/>
          </a:p>
          <a:p>
            <a:pPr algn="ctr"/>
            <a:r>
              <a:rPr lang="pl-PL" dirty="0" smtClean="0"/>
              <a:t>Wizyta w Muzeum </a:t>
            </a:r>
            <a:r>
              <a:rPr lang="pl-PL" dirty="0"/>
              <a:t>B</a:t>
            </a:r>
            <a:r>
              <a:rPr lang="pl-PL" dirty="0" smtClean="0"/>
              <a:t>ambrów w Poznaniu.</a:t>
            </a:r>
          </a:p>
          <a:p>
            <a:pPr algn="ctr"/>
            <a:r>
              <a:rPr lang="pl-PL" dirty="0" smtClean="0"/>
              <a:t>Poszukiwania wiedzy w Bibliotece </a:t>
            </a:r>
            <a:r>
              <a:rPr lang="pl-PL" dirty="0"/>
              <a:t>M</a:t>
            </a:r>
            <a:r>
              <a:rPr lang="pl-PL" dirty="0" smtClean="0"/>
              <a:t>iejskiej, Izbie Muzealnej, rodzinnych archiwach.</a:t>
            </a:r>
          </a:p>
          <a:p>
            <a:pPr algn="ctr"/>
            <a:r>
              <a:rPr lang="pl-PL" dirty="0" smtClean="0"/>
              <a:t>Rozmowy z regionalistami.</a:t>
            </a:r>
          </a:p>
          <a:p>
            <a:pPr algn="ctr"/>
            <a:r>
              <a:rPr lang="pl-PL" dirty="0" smtClean="0"/>
              <a:t>Spacer po mieści w poszukiwaniu śladów wielokulturowości-</a:t>
            </a:r>
            <a:r>
              <a:rPr lang="pl-PL" dirty="0" err="1" smtClean="0"/>
              <a:t>quest</a:t>
            </a:r>
            <a:r>
              <a:rPr lang="pl-PL" dirty="0" smtClean="0"/>
              <a:t> </a:t>
            </a:r>
            <a:r>
              <a:rPr lang="pl-PL" i="1" dirty="0" smtClean="0"/>
              <a:t>Mosina w XIX wieku</a:t>
            </a:r>
          </a:p>
          <a:p>
            <a:pPr algn="ctr"/>
            <a:r>
              <a:rPr lang="pl-PL" dirty="0" smtClean="0"/>
              <a:t>Lektura literatury i lokalnej prasy.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1899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latin typeface="Calibri" panose="020F0502020204030204" pitchFamily="34" charset="0"/>
              </a:rPr>
              <a:t>Zajęcia w bóżnicy- dziś G</a:t>
            </a:r>
            <a:r>
              <a:rPr lang="pl-PL" sz="3600" dirty="0" smtClean="0">
                <a:latin typeface="Calibri" panose="020F0502020204030204" pitchFamily="34" charset="0"/>
              </a:rPr>
              <a:t>alerii miejskiej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525963"/>
          </a:xfrm>
        </p:spPr>
        <p:txBody>
          <a:bodyPr/>
          <a:lstStyle/>
          <a:p>
            <a:r>
              <a:rPr lang="pl-PL" dirty="0" smtClean="0"/>
              <a:t>Zastanawialiśmy się nad tym, gdzie był babiniec, a gdzie modlili się mężczyźni i kiedy zbudowano w bóżnicy strop?</a:t>
            </a:r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8" y="2742808"/>
            <a:ext cx="5509865" cy="369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Beata\Desktop\wielokulturowość\2017-04-04 13.48.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5" b="18279"/>
          <a:stretch/>
        </p:blipFill>
        <p:spPr bwMode="auto">
          <a:xfrm>
            <a:off x="5940152" y="2443117"/>
            <a:ext cx="2830166" cy="429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Odwiedziliśmy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79512" y="1535112"/>
            <a:ext cx="4317876" cy="957783"/>
          </a:xfrm>
        </p:spPr>
        <p:txBody>
          <a:bodyPr>
            <a:normAutofit/>
          </a:bodyPr>
          <a:lstStyle/>
          <a:p>
            <a:r>
              <a:rPr lang="pl-PL" dirty="0" smtClean="0"/>
              <a:t>Kirkut- dawny cmentarz żydowski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Cmentarz ewangelicki</a:t>
            </a:r>
            <a:endParaRPr lang="pl-PL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4230219" cy="323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2096" r="13255" b="2919"/>
          <a:stretch/>
        </p:blipFill>
        <p:spPr bwMode="auto">
          <a:xfrm>
            <a:off x="45729" y="2551470"/>
            <a:ext cx="4718001" cy="325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71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Zajęcia w Muzeum Bambrów w Poznaniu</a:t>
            </a:r>
            <a:endParaRPr lang="pl-PL" sz="3600" dirty="0">
              <a:latin typeface="Calibri" panose="020F0502020204030204" pitchFamily="34" charset="0"/>
            </a:endParaRPr>
          </a:p>
        </p:txBody>
      </p:sp>
      <p:pic>
        <p:nvPicPr>
          <p:cNvPr id="11266" name="Picture 2" descr="F:\zdjęcia z aparatu tel\20161221_100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" y="2204864"/>
            <a:ext cx="499255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47305"/>
            <a:ext cx="3816424" cy="508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45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Nie zapomnieliśmy o wielkopolskiej tradycji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Nasze wypieki w </a:t>
            </a:r>
            <a:r>
              <a:rPr lang="pl-PL" dirty="0" err="1" smtClean="0"/>
              <a:t>Rogalowym</a:t>
            </a:r>
            <a:r>
              <a:rPr lang="pl-PL" dirty="0" smtClean="0"/>
              <a:t> Muzeum. </a:t>
            </a:r>
          </a:p>
          <a:p>
            <a:r>
              <a:rPr lang="pl-PL" dirty="0" smtClean="0"/>
              <a:t>Darek i Waldek przygotowali dla nas ogromne rogale.</a:t>
            </a:r>
            <a:endParaRPr lang="pl-PL" dirty="0"/>
          </a:p>
        </p:txBody>
      </p:sp>
      <p:pic>
        <p:nvPicPr>
          <p:cNvPr id="9218" name="Picture 2" descr="F:\zdjęcia z aparatu tel\20161221_085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4" y="2636912"/>
            <a:ext cx="5120319" cy="384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zdjęcia z aparatu tel\20161221_085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33" y="2647106"/>
            <a:ext cx="5093135" cy="38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1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Wyniki naszej pracy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pPr algn="ctr"/>
            <a:r>
              <a:rPr lang="pl-PL" dirty="0" smtClean="0"/>
              <a:t>Na  terenie  gminy Mosina w przeszłości obecna była:</a:t>
            </a:r>
          </a:p>
          <a:p>
            <a:pPr marL="0" indent="0" algn="ctr">
              <a:buNone/>
            </a:pPr>
            <a:r>
              <a:rPr lang="pl-PL" dirty="0" smtClean="0"/>
              <a:t> - mniejszość żydowska</a:t>
            </a:r>
          </a:p>
          <a:p>
            <a:pPr marL="0" indent="0" algn="ctr">
              <a:buNone/>
            </a:pPr>
            <a:r>
              <a:rPr lang="pl-PL" dirty="0" smtClean="0"/>
              <a:t> - mniejszość niemiecka,</a:t>
            </a:r>
          </a:p>
          <a:p>
            <a:pPr marL="0" indent="0" algn="ctr">
              <a:buNone/>
            </a:pPr>
            <a:r>
              <a:rPr lang="pl-PL" dirty="0"/>
              <a:t> </a:t>
            </a:r>
            <a:r>
              <a:rPr lang="pl-PL" dirty="0" smtClean="0"/>
              <a:t>- Bambrzy,</a:t>
            </a:r>
          </a:p>
          <a:p>
            <a:pPr marL="0" indent="0" algn="ctr">
              <a:buNone/>
            </a:pPr>
            <a:r>
              <a:rPr lang="pl-PL" dirty="0" smtClean="0"/>
              <a:t> - Olędrzy.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2093020" cy="289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156" y="4181364"/>
            <a:ext cx="2913849" cy="199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0452">
            <a:off x="3219707" y="4305863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7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2880"/>
            <a:ext cx="8686800" cy="1111664"/>
          </a:xfrm>
        </p:spPr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Mniejszość żydowska w Mosinie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07504" y="1756230"/>
            <a:ext cx="8363270" cy="4913130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Żydzi pojawili się w Mosinie w czasach </a:t>
            </a:r>
            <a:r>
              <a:rPr lang="pl-PL" dirty="0"/>
              <a:t>R</a:t>
            </a:r>
            <a:r>
              <a:rPr lang="pl-PL" dirty="0" smtClean="0"/>
              <a:t>zeczpospolitej szlacheckiej.</a:t>
            </a:r>
          </a:p>
          <a:p>
            <a:r>
              <a:rPr lang="pl-PL" dirty="0" smtClean="0"/>
              <a:t>Pierwsza wzmianka o 20 Żydach pojawiła się w pruskim opisie Mosiny z 1793 roku.</a:t>
            </a:r>
          </a:p>
          <a:p>
            <a:r>
              <a:rPr lang="pl-PL" dirty="0" smtClean="0"/>
              <a:t>W spisie z 1800 roku znajduje się informacja o 25 Żydach.</a:t>
            </a:r>
          </a:p>
          <a:p>
            <a:r>
              <a:rPr lang="pl-PL" dirty="0" smtClean="0"/>
              <a:t>W XIX wieku nastąpił gwałtowny wzrost liczby Żydów.</a:t>
            </a:r>
          </a:p>
          <a:p>
            <a:pPr marL="0" indent="0">
              <a:buNone/>
            </a:pPr>
            <a:r>
              <a:rPr lang="pl-PL" dirty="0" smtClean="0"/>
              <a:t>    W 1840 r. do 166, a w roku 1871 do 206.</a:t>
            </a:r>
          </a:p>
          <a:p>
            <a:r>
              <a:rPr lang="pl-PL" dirty="0" smtClean="0"/>
              <a:t>Następnie liczba </a:t>
            </a:r>
            <a:r>
              <a:rPr lang="pl-PL" dirty="0"/>
              <a:t>Ż</a:t>
            </a:r>
            <a:r>
              <a:rPr lang="pl-PL" dirty="0" smtClean="0"/>
              <a:t>ydów zamieszkujących Mosinę zaczęła spadać, po I wojnie św. Mosinę zamieszkiwało jedynie 22 Żydów.</a:t>
            </a:r>
          </a:p>
          <a:p>
            <a:r>
              <a:rPr lang="pl-PL" dirty="0" smtClean="0"/>
              <a:t> Ostatni Żydzi wyprowadzili się z Mosiny w latach 30 XX wieku.</a:t>
            </a:r>
            <a:endParaRPr lang="pl-PL" dirty="0"/>
          </a:p>
        </p:txBody>
      </p:sp>
      <p:pic>
        <p:nvPicPr>
          <p:cNvPr id="1026" name="Picture 2" descr="Podob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548" y="2996952"/>
            <a:ext cx="1346452" cy="17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470" y="116632"/>
            <a:ext cx="1224607" cy="122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62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82880"/>
            <a:ext cx="8856984" cy="1111664"/>
          </a:xfrm>
        </p:spPr>
        <p:txBody>
          <a:bodyPr>
            <a:normAutofit/>
          </a:bodyPr>
          <a:lstStyle/>
          <a:p>
            <a:r>
              <a:rPr lang="pl-PL" sz="3200" dirty="0" smtClean="0">
                <a:latin typeface="Calibri" panose="020F0502020204030204" pitchFamily="34" charset="0"/>
              </a:rPr>
              <a:t>Najwięcej Żydów mieszkało w Mosinie w XIX wieku</a:t>
            </a:r>
            <a:endParaRPr lang="pl-PL" sz="32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pl-PL" dirty="0" smtClean="0">
                <a:solidFill>
                  <a:srgbClr val="333333"/>
                </a:solidFill>
              </a:rPr>
              <a:t>.</a:t>
            </a:r>
            <a:endParaRPr lang="pl-PL" dirty="0">
              <a:solidFill>
                <a:srgbClr val="333333"/>
              </a:solidFill>
            </a:endParaRPr>
          </a:p>
          <a:p>
            <a:endParaRPr lang="pl-PL" dirty="0"/>
          </a:p>
        </p:txBody>
      </p:sp>
      <p:graphicFrame>
        <p:nvGraphicFramePr>
          <p:cNvPr id="4" name="Symbol zastępczy wykre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7651657"/>
              </p:ext>
            </p:extLst>
          </p:nvPr>
        </p:nvGraphicFramePr>
        <p:xfrm>
          <a:off x="467545" y="1728000"/>
          <a:ext cx="8352928" cy="4941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99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latin typeface="Calibri" panose="020F0502020204030204" pitchFamily="34" charset="0"/>
              </a:rPr>
              <a:t>Bóżnica- dom modlitwy</a:t>
            </a:r>
            <a:endParaRPr lang="pl-PL" sz="4000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6" y="1844824"/>
            <a:ext cx="6799928" cy="458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4695825"/>
            <a:ext cx="21145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314" y="3164972"/>
            <a:ext cx="201882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047" y="1393924"/>
            <a:ext cx="1641356" cy="179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19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82880"/>
            <a:ext cx="8579296" cy="1111664"/>
          </a:xfrm>
        </p:spPr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Bóżnica- dom modlitwy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>
            <a:normAutofit/>
          </a:bodyPr>
          <a:lstStyle/>
          <a:p>
            <a:pPr lvl="0"/>
            <a:endParaRPr lang="pl-PL" dirty="0" smtClean="0"/>
          </a:p>
          <a:p>
            <a:pPr lvl="0"/>
            <a:r>
              <a:rPr lang="pl-PL" dirty="0" smtClean="0"/>
              <a:t>Przy </a:t>
            </a:r>
            <a:r>
              <a:rPr lang="pl-PL" dirty="0"/>
              <a:t>ulicy </a:t>
            </a:r>
            <a:r>
              <a:rPr lang="pl-PL" dirty="0" smtClean="0"/>
              <a:t>Niezłomnych1 </a:t>
            </a:r>
            <a:r>
              <a:rPr lang="pl-PL" dirty="0"/>
              <a:t>stoi budynek dawnej bóżnicy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1870r</a:t>
            </a:r>
            <a:r>
              <a:rPr lang="pl-PL" dirty="0" smtClean="0"/>
              <a:t>.</a:t>
            </a:r>
          </a:p>
          <a:p>
            <a:pPr lvl="0"/>
            <a:r>
              <a:rPr lang="pl-PL" dirty="0" smtClean="0"/>
              <a:t> </a:t>
            </a:r>
            <a:r>
              <a:rPr lang="pl-PL" dirty="0"/>
              <a:t>Zbudowano ją na miejscu starego, drewnianego domu modlitewnego z 1820r</a:t>
            </a:r>
            <a:r>
              <a:rPr lang="pl-PL" dirty="0" smtClean="0"/>
              <a:t>.</a:t>
            </a:r>
          </a:p>
          <a:p>
            <a:pPr lvl="0"/>
            <a:r>
              <a:rPr lang="pl-PL" dirty="0" smtClean="0"/>
              <a:t>Teren pod bóżnicę przekazał Kazimierz Frankiewicz </a:t>
            </a:r>
            <a:r>
              <a:rPr lang="pl-PL" dirty="0"/>
              <a:t>w </a:t>
            </a:r>
            <a:r>
              <a:rPr lang="pl-PL" dirty="0" smtClean="0"/>
              <a:t>1818r</a:t>
            </a:r>
            <a:r>
              <a:rPr lang="pl-PL" dirty="0"/>
              <a:t>. </a:t>
            </a:r>
            <a:endParaRPr lang="pl-PL" dirty="0" smtClean="0"/>
          </a:p>
          <a:p>
            <a:pPr lvl="0"/>
            <a:r>
              <a:rPr lang="pl-PL" dirty="0" smtClean="0"/>
              <a:t>Koszt budowy bóźnicy wyniósł 160 talarów.</a:t>
            </a:r>
          </a:p>
          <a:p>
            <a:pPr lvl="0"/>
            <a:r>
              <a:rPr lang="pl-PL" dirty="0" smtClean="0"/>
              <a:t>Po II  wojnie światowej w  bóźnicy mieścił </a:t>
            </a:r>
            <a:r>
              <a:rPr lang="pl-PL" dirty="0"/>
              <a:t>się </a:t>
            </a:r>
            <a:r>
              <a:rPr lang="pl-PL" dirty="0" smtClean="0"/>
              <a:t>sklep </a:t>
            </a:r>
          </a:p>
          <a:p>
            <a:pPr marL="0" lvl="0" indent="0">
              <a:buNone/>
            </a:pPr>
            <a:r>
              <a:rPr lang="pl-PL" dirty="0"/>
              <a:t> </a:t>
            </a:r>
            <a:r>
              <a:rPr lang="pl-PL" dirty="0" smtClean="0"/>
              <a:t>   i </a:t>
            </a:r>
            <a:r>
              <a:rPr lang="pl-PL" dirty="0"/>
              <a:t>magazyny. </a:t>
            </a:r>
            <a:endParaRPr lang="pl-PL" dirty="0" smtClean="0"/>
          </a:p>
          <a:p>
            <a:pPr lvl="0"/>
            <a:r>
              <a:rPr lang="pl-PL" dirty="0" smtClean="0"/>
              <a:t>Obecnie </a:t>
            </a:r>
            <a:r>
              <a:rPr lang="pl-PL" dirty="0"/>
              <a:t>mieści się w </a:t>
            </a:r>
            <a:r>
              <a:rPr lang="pl-PL" dirty="0" smtClean="0"/>
              <a:t>nim </a:t>
            </a:r>
            <a:r>
              <a:rPr lang="pl-PL" dirty="0"/>
              <a:t>Galeria Miejska.</a:t>
            </a:r>
          </a:p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88640"/>
            <a:ext cx="1144004" cy="13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03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Dworzec kolejowy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r>
              <a:rPr lang="pl-PL" sz="1500" dirty="0"/>
              <a:t>https://www.bazakolejowa.pl/index.php?dzial=stacje&amp;id=2707&amp;okno=galeria2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5848350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37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latin typeface="Calibri" panose="020F0502020204030204" pitchFamily="34" charset="0"/>
              </a:rPr>
              <a:t>Zajęcia</a:t>
            </a:r>
            <a:endParaRPr lang="pl-PL" sz="4000" dirty="0">
              <a:latin typeface="Calibri" panose="020F0502020204030204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pl-PL" dirty="0" smtClean="0"/>
              <a:t>Zajęcia mosińskich Żydów:</a:t>
            </a:r>
          </a:p>
          <a:p>
            <a:pPr lvl="0" algn="just"/>
            <a:r>
              <a:rPr lang="pl-PL" dirty="0" smtClean="0"/>
              <a:t>handel</a:t>
            </a:r>
            <a:r>
              <a:rPr lang="pl-PL" dirty="0"/>
              <a:t>,</a:t>
            </a:r>
          </a:p>
          <a:p>
            <a:pPr lvl="0" algn="just"/>
            <a:r>
              <a:rPr lang="pl-PL" dirty="0"/>
              <a:t>r</a:t>
            </a:r>
            <a:r>
              <a:rPr lang="pl-PL" dirty="0" smtClean="0"/>
              <a:t>zemiosło,</a:t>
            </a:r>
            <a:endParaRPr lang="pl-PL" dirty="0"/>
          </a:p>
          <a:p>
            <a:pPr lvl="0" algn="just"/>
            <a:r>
              <a:rPr lang="pl-PL" dirty="0" smtClean="0"/>
              <a:t>krawiectwo</a:t>
            </a:r>
            <a:r>
              <a:rPr lang="pl-PL" dirty="0"/>
              <a:t>,</a:t>
            </a:r>
          </a:p>
          <a:p>
            <a:pPr lvl="0" algn="just"/>
            <a:r>
              <a:rPr lang="pl-PL" dirty="0" smtClean="0"/>
              <a:t>kuśnierstwo</a:t>
            </a:r>
            <a:r>
              <a:rPr lang="pl-PL" dirty="0"/>
              <a:t>,</a:t>
            </a:r>
          </a:p>
          <a:p>
            <a:pPr lvl="0" algn="just"/>
            <a:r>
              <a:rPr lang="pl-PL" dirty="0" smtClean="0"/>
              <a:t>gorzelnictwo</a:t>
            </a:r>
            <a:r>
              <a:rPr lang="pl-PL" dirty="0"/>
              <a:t>.</a:t>
            </a:r>
          </a:p>
          <a:p>
            <a:pPr lvl="0" algn="just"/>
            <a:r>
              <a:rPr lang="pl-PL" dirty="0" smtClean="0"/>
              <a:t>medycyna</a:t>
            </a:r>
            <a:r>
              <a:rPr lang="pl-PL" dirty="0"/>
              <a:t>,</a:t>
            </a:r>
          </a:p>
          <a:p>
            <a:pPr lvl="0" algn="just"/>
            <a:r>
              <a:rPr lang="pl-PL" dirty="0" smtClean="0"/>
              <a:t>produkcja </a:t>
            </a:r>
            <a:r>
              <a:rPr lang="pl-PL" dirty="0"/>
              <a:t>wina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159" y="2264831"/>
            <a:ext cx="559432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Znalezione obrazy dla zapytania symbole judaizm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217159"/>
            <a:ext cx="194421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5085184"/>
            <a:ext cx="1329405" cy="132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0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Żydzi we władzach miasta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Od 1848r. </a:t>
            </a:r>
            <a:r>
              <a:rPr lang="pl-PL" dirty="0" smtClean="0"/>
              <a:t> </a:t>
            </a:r>
            <a:r>
              <a:rPr lang="pl-PL" dirty="0"/>
              <a:t>mosińscy </a:t>
            </a:r>
            <a:r>
              <a:rPr lang="pl-PL" dirty="0" smtClean="0"/>
              <a:t>Żydzi zasiadali  </a:t>
            </a:r>
            <a:r>
              <a:rPr lang="pl-PL" dirty="0"/>
              <a:t>w zarządzie miasta. </a:t>
            </a:r>
            <a:endParaRPr lang="pl-PL" dirty="0" smtClean="0"/>
          </a:p>
          <a:p>
            <a:pPr lvl="0"/>
            <a:r>
              <a:rPr lang="pl-PL" dirty="0" smtClean="0"/>
              <a:t>Byli to aktywnie działający na początku XX </a:t>
            </a:r>
            <a:r>
              <a:rPr lang="pl-PL" dirty="0"/>
              <a:t>wieku </a:t>
            </a:r>
            <a:r>
              <a:rPr lang="pl-PL" dirty="0" smtClean="0"/>
              <a:t>kupcy: Adolf  </a:t>
            </a:r>
            <a:r>
              <a:rPr lang="pl-PL" dirty="0" err="1" smtClean="0"/>
              <a:t>Silberstein</a:t>
            </a:r>
            <a:r>
              <a:rPr lang="pl-PL" dirty="0" smtClean="0"/>
              <a:t>, </a:t>
            </a:r>
            <a:r>
              <a:rPr lang="pl-PL" dirty="0" err="1" smtClean="0"/>
              <a:t>Mannheimer</a:t>
            </a:r>
            <a:r>
              <a:rPr lang="pl-PL" dirty="0" smtClean="0"/>
              <a:t> </a:t>
            </a:r>
            <a:r>
              <a:rPr lang="pl-PL" dirty="0"/>
              <a:t>oraz </a:t>
            </a:r>
            <a:r>
              <a:rPr lang="pl-PL" dirty="0" err="1" smtClean="0"/>
              <a:t>Michaelis</a:t>
            </a:r>
            <a:r>
              <a:rPr lang="pl-PL" dirty="0" smtClean="0"/>
              <a:t> </a:t>
            </a:r>
            <a:r>
              <a:rPr lang="pl-PL" dirty="0" err="1" smtClean="0"/>
              <a:t>Lowy</a:t>
            </a:r>
            <a:r>
              <a:rPr lang="pl-PL" dirty="0"/>
              <a:t>. </a:t>
            </a:r>
            <a:endParaRPr lang="pl-PL" dirty="0" smtClean="0"/>
          </a:p>
          <a:p>
            <a:pPr marL="0" lvl="0" indent="0">
              <a:buNone/>
            </a:pPr>
            <a:endParaRPr lang="pl-PL" dirty="0"/>
          </a:p>
          <a:p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73016"/>
            <a:ext cx="4139952" cy="29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84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Gmina żydowska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 1856 roku na czele gminy żydowskiej stali: B. </a:t>
            </a:r>
            <a:r>
              <a:rPr lang="pl-PL" dirty="0" err="1" smtClean="0"/>
              <a:t>Brasch</a:t>
            </a:r>
            <a:r>
              <a:rPr lang="pl-PL" dirty="0" smtClean="0"/>
              <a:t>, </a:t>
            </a:r>
            <a:r>
              <a:rPr lang="pl-PL" dirty="0" err="1" smtClean="0"/>
              <a:t>Michaelis</a:t>
            </a:r>
            <a:r>
              <a:rPr lang="pl-PL" dirty="0" smtClean="0"/>
              <a:t> </a:t>
            </a:r>
            <a:r>
              <a:rPr lang="pl-PL" dirty="0" err="1" smtClean="0"/>
              <a:t>Lowy</a:t>
            </a:r>
            <a:r>
              <a:rPr lang="pl-PL" dirty="0" smtClean="0"/>
              <a:t>, J. </a:t>
            </a:r>
            <a:r>
              <a:rPr lang="pl-PL" dirty="0" err="1" smtClean="0"/>
              <a:t>Silberstein</a:t>
            </a:r>
            <a:r>
              <a:rPr lang="pl-PL" dirty="0" smtClean="0"/>
              <a:t>.</a:t>
            </a:r>
          </a:p>
          <a:p>
            <a:r>
              <a:rPr lang="pl-PL" dirty="0" smtClean="0"/>
              <a:t>M. Neustadt był rabinem oraz kantorem gminy.</a:t>
            </a:r>
          </a:p>
          <a:p>
            <a:pPr marL="0" indent="0" algn="ctr">
              <a:buNone/>
            </a:pPr>
            <a:r>
              <a:rPr lang="pl-PL" dirty="0" smtClean="0"/>
              <a:t>(rabin- najwyższy duchowny w gminie, </a:t>
            </a:r>
          </a:p>
          <a:p>
            <a:pPr marL="0" indent="0" algn="ctr">
              <a:buNone/>
            </a:pPr>
            <a:r>
              <a:rPr lang="pl-PL" dirty="0" smtClean="0"/>
              <a:t>kantor- przewodniczy modlitwom w gminie)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89040"/>
            <a:ext cx="27241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04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Organizacje żydowskie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00200"/>
            <a:ext cx="8784976" cy="4525963"/>
          </a:xfrm>
        </p:spPr>
        <p:txBody>
          <a:bodyPr/>
          <a:lstStyle/>
          <a:p>
            <a:endParaRPr lang="pl-PL" dirty="0" smtClean="0"/>
          </a:p>
          <a:p>
            <a:pPr algn="just"/>
            <a:r>
              <a:rPr lang="pl-PL" dirty="0" smtClean="0"/>
              <a:t>W </a:t>
            </a:r>
            <a:r>
              <a:rPr lang="pl-PL" dirty="0"/>
              <a:t>Mosinie </a:t>
            </a:r>
            <a:r>
              <a:rPr lang="pl-PL" dirty="0" smtClean="0"/>
              <a:t>istniały </a:t>
            </a:r>
            <a:r>
              <a:rPr lang="pl-PL" dirty="0"/>
              <a:t>stosunkowo liczne </a:t>
            </a:r>
            <a:r>
              <a:rPr lang="pl-PL" dirty="0" smtClean="0"/>
              <a:t>stowarzyszenia</a:t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związki żydowskie głównie o charakterze charytatywnym oraz społeczno-kulturalnym. </a:t>
            </a:r>
            <a:endParaRPr lang="pl-PL" dirty="0" smtClean="0"/>
          </a:p>
          <a:p>
            <a:pPr algn="just"/>
            <a:r>
              <a:rPr lang="pl-PL" dirty="0" smtClean="0"/>
              <a:t>Już </a:t>
            </a:r>
            <a:r>
              <a:rPr lang="pl-PL" dirty="0"/>
              <a:t>w 1856r. istniało towarzystwo opieki nad chorymi oraz związek kobiet żydowskich. </a:t>
            </a:r>
            <a:endParaRPr lang="pl-PL" dirty="0" smtClean="0"/>
          </a:p>
          <a:p>
            <a:pPr algn="just"/>
            <a:r>
              <a:rPr lang="pl-PL" dirty="0" smtClean="0"/>
              <a:t>W </a:t>
            </a:r>
            <a:r>
              <a:rPr lang="pl-PL" dirty="0"/>
              <a:t>późniejszym okresie działało również </a:t>
            </a:r>
            <a:r>
              <a:rPr lang="pl-PL" dirty="0" smtClean="0"/>
              <a:t>żydowskie </a:t>
            </a:r>
            <a:r>
              <a:rPr lang="pl-PL" dirty="0"/>
              <a:t>kółko </a:t>
            </a:r>
            <a:r>
              <a:rPr lang="pl-PL" dirty="0" smtClean="0"/>
              <a:t>śpiewacze, towarzystwo popularno-naukowe </a:t>
            </a:r>
            <a:r>
              <a:rPr lang="pl-PL" dirty="0"/>
              <a:t>propagujące żydowską historię i literaturę oraz związek </a:t>
            </a:r>
            <a:r>
              <a:rPr lang="pl-PL" dirty="0" smtClean="0"/>
              <a:t>syjonistyczny.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812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Kirkut- żydowski cmentarz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r>
              <a:rPr lang="pl-PL" dirty="0" smtClean="0"/>
              <a:t>Początkowo mosińscy Żydzi chowali swoich zmarłych </a:t>
            </a:r>
            <a:br>
              <a:rPr lang="pl-PL" dirty="0" smtClean="0"/>
            </a:br>
            <a:r>
              <a:rPr lang="pl-PL" dirty="0" smtClean="0"/>
              <a:t>na cmentarzu w Czempiniu.</a:t>
            </a:r>
          </a:p>
          <a:p>
            <a:r>
              <a:rPr lang="pl-PL" dirty="0" smtClean="0"/>
              <a:t>Kirkut w Mosinie otwarto w 1880 roku na ulicy Polnej.</a:t>
            </a:r>
          </a:p>
          <a:p>
            <a:pPr lvl="0"/>
            <a:r>
              <a:rPr lang="pl-PL" dirty="0"/>
              <a:t>W czasie II wojny światowej hitlerowcy zdewastowali kirkut. Zachowały się </a:t>
            </a:r>
            <a:r>
              <a:rPr lang="pl-PL" dirty="0" smtClean="0"/>
              <a:t>jedynie resztki </a:t>
            </a:r>
            <a:r>
              <a:rPr lang="pl-PL" dirty="0"/>
              <a:t>murowanego ogrodzenia cmentarnego</a:t>
            </a:r>
            <a:r>
              <a:rPr lang="pl-PL" dirty="0" smtClean="0"/>
              <a:t>.</a:t>
            </a:r>
          </a:p>
          <a:p>
            <a:pPr lvl="0"/>
            <a:r>
              <a:rPr lang="pl-PL" dirty="0" smtClean="0"/>
              <a:t> </a:t>
            </a:r>
            <a:r>
              <a:rPr lang="pl-PL" dirty="0"/>
              <a:t>Po </a:t>
            </a:r>
            <a:r>
              <a:rPr lang="pl-PL" dirty="0" smtClean="0"/>
              <a:t>1945 r. </a:t>
            </a:r>
            <a:r>
              <a:rPr lang="pl-PL" dirty="0"/>
              <a:t>w miejscu kirkutu utworzono plac zabaw. </a:t>
            </a:r>
            <a:endParaRPr lang="pl-PL" dirty="0" smtClean="0"/>
          </a:p>
          <a:p>
            <a:pPr lvl="0"/>
            <a:r>
              <a:rPr lang="pl-PL" dirty="0" smtClean="0"/>
              <a:t>Obecnie </a:t>
            </a:r>
            <a:r>
              <a:rPr lang="pl-PL" dirty="0"/>
              <a:t>na dawnym </a:t>
            </a:r>
            <a:r>
              <a:rPr lang="pl-PL" dirty="0" smtClean="0"/>
              <a:t>cmentarzu żydowskim znajduje się </a:t>
            </a:r>
            <a:r>
              <a:rPr lang="pl-PL" dirty="0"/>
              <a:t>"Kamień pamięci".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549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Kirkut dzisiaj</a:t>
            </a:r>
            <a:endParaRPr lang="pl-PL" sz="3600" dirty="0">
              <a:latin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51520" y="1412776"/>
            <a:ext cx="4392000" cy="3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25616" y="1412776"/>
            <a:ext cx="3683537" cy="319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Users\Beata\Desktop\wielokulturowość\2017-04-04 13.31.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2" r="17415"/>
          <a:stretch/>
        </p:blipFill>
        <p:spPr bwMode="auto">
          <a:xfrm>
            <a:off x="2267180" y="4128787"/>
            <a:ext cx="3594540" cy="271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47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82880"/>
            <a:ext cx="8507288" cy="1111664"/>
          </a:xfrm>
        </p:spPr>
        <p:txBody>
          <a:bodyPr>
            <a:no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Słynny mosiński matematyk- </a:t>
            </a:r>
            <a:r>
              <a:rPr lang="pl-PL" sz="3600" dirty="0" err="1" smtClean="0">
                <a:latin typeface="Calibri" panose="020F0502020204030204" pitchFamily="34" charset="0"/>
              </a:rPr>
              <a:t>Lazarius</a:t>
            </a:r>
            <a:r>
              <a:rPr lang="pl-PL" sz="3600" dirty="0" smtClean="0">
                <a:latin typeface="Calibri" panose="020F0502020204030204" pitchFamily="34" charset="0"/>
              </a:rPr>
              <a:t> </a:t>
            </a:r>
            <a:r>
              <a:rPr lang="pl-PL" sz="3600" dirty="0" err="1" smtClean="0">
                <a:latin typeface="Calibri" panose="020F0502020204030204" pitchFamily="34" charset="0"/>
              </a:rPr>
              <a:t>Fusch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5915000" cy="4525963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Najsłynniejszą postacią związaną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mosińskimi Żydami był profesor matematyki </a:t>
            </a:r>
            <a:r>
              <a:rPr lang="pl-PL" dirty="0" err="1" smtClean="0"/>
              <a:t>Lazarius</a:t>
            </a:r>
            <a:r>
              <a:rPr lang="pl-PL" dirty="0" smtClean="0"/>
              <a:t> </a:t>
            </a:r>
            <a:r>
              <a:rPr lang="pl-PL" dirty="0"/>
              <a:t>Fuchs (1833-1902</a:t>
            </a:r>
            <a:r>
              <a:rPr lang="pl-PL" dirty="0" smtClean="0"/>
              <a:t>).</a:t>
            </a:r>
          </a:p>
          <a:p>
            <a:pPr lvl="0"/>
            <a:r>
              <a:rPr lang="pl-PL" dirty="0" smtClean="0"/>
              <a:t> </a:t>
            </a:r>
            <a:r>
              <a:rPr lang="pl-PL" dirty="0"/>
              <a:t>Urodzony w </a:t>
            </a:r>
            <a:r>
              <a:rPr lang="pl-PL" dirty="0" smtClean="0"/>
              <a:t>Mosinie 5 maja 1833 roku, </a:t>
            </a:r>
            <a:r>
              <a:rPr lang="pl-PL" dirty="0"/>
              <a:t>uczęszczał do gimnazjum w Poznaniu. </a:t>
            </a:r>
            <a:endParaRPr lang="pl-PL" dirty="0" smtClean="0"/>
          </a:p>
          <a:p>
            <a:pPr lvl="0"/>
            <a:r>
              <a:rPr lang="pl-PL" dirty="0" smtClean="0"/>
              <a:t>Wyjechał na studia do Berlina, gdzie studiował matematykę.</a:t>
            </a:r>
          </a:p>
          <a:p>
            <a:pPr lvl="0"/>
            <a:r>
              <a:rPr lang="pl-PL" dirty="0" smtClean="0"/>
              <a:t>Mianowany profesorem filozofii, </a:t>
            </a:r>
            <a:r>
              <a:rPr lang="pl-PL" dirty="0"/>
              <a:t>w roku 1900 </a:t>
            </a:r>
            <a:r>
              <a:rPr lang="pl-PL" dirty="0" smtClean="0"/>
              <a:t>został </a:t>
            </a:r>
            <a:r>
              <a:rPr lang="pl-PL" dirty="0"/>
              <a:t>rektorem </a:t>
            </a:r>
            <a:r>
              <a:rPr lang="pl-PL" dirty="0" smtClean="0"/>
              <a:t>Uniwersytetu</a:t>
            </a:r>
            <a:br>
              <a:rPr lang="pl-PL" dirty="0" smtClean="0"/>
            </a:br>
            <a:r>
              <a:rPr lang="pl-PL" dirty="0" smtClean="0"/>
              <a:t>im. Fryderyka Wilhelma w Berlinie. </a:t>
            </a:r>
            <a:endParaRPr lang="pl-PL" dirty="0"/>
          </a:p>
          <a:p>
            <a:endParaRPr lang="pl-PL" dirty="0"/>
          </a:p>
        </p:txBody>
      </p:sp>
      <p:pic>
        <p:nvPicPr>
          <p:cNvPr id="5122" name="Picture 2" descr="Znalezione obrazy dla zapytania lazarus Fuc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71612"/>
            <a:ext cx="2250182" cy="266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183" y="3852129"/>
            <a:ext cx="2316247" cy="30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82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latin typeface="Calibri" panose="020F0502020204030204" pitchFamily="34" charset="0"/>
              </a:rPr>
              <a:t>Teza prof. L. </a:t>
            </a:r>
            <a:r>
              <a:rPr lang="pl-PL" sz="4000" dirty="0" err="1" smtClean="0">
                <a:latin typeface="Calibri" panose="020F0502020204030204" pitchFamily="34" charset="0"/>
              </a:rPr>
              <a:t>Fuscha</a:t>
            </a:r>
            <a:endParaRPr lang="pl-PL" sz="40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i="1" dirty="0" smtClean="0"/>
          </a:p>
          <a:p>
            <a:endParaRPr lang="pl-PL" i="1" dirty="0"/>
          </a:p>
          <a:p>
            <a:pPr marL="0" indent="0" algn="ctr">
              <a:buNone/>
            </a:pPr>
            <a:r>
              <a:rPr lang="pl-PL" i="1" dirty="0" smtClean="0"/>
              <a:t>Prawdziwym ogniwem łączącym poszczególne osiągnięcia ludzkości jest nauka, to uruchamianie i pobudzanie ludzkiego ducha, który dąży do wniknięcia w sedno sprawy, tylko aby poznać, nie wnikając w sposób praktycznego wykorzystania czy rozwiązania problemu.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2930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Dokumenty z 1818 r. zachowane w Izbie Muzealnej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600200"/>
            <a:ext cx="8964488" cy="4525963"/>
          </a:xfrm>
        </p:spPr>
        <p:txBody>
          <a:bodyPr/>
          <a:lstStyle/>
          <a:p>
            <a:r>
              <a:rPr lang="pl-PL" dirty="0" smtClean="0"/>
              <a:t>Dokumenty spisane w języku jidysz nie zostały do dziś przetłumaczone. Zwróciliśmy się z prośbą do wykładowcy </a:t>
            </a:r>
            <a:br>
              <a:rPr lang="pl-PL" dirty="0" smtClean="0"/>
            </a:br>
            <a:r>
              <a:rPr lang="pl-PL" dirty="0" smtClean="0"/>
              <a:t>w Instytucie </a:t>
            </a:r>
            <a:r>
              <a:rPr lang="pl-PL" dirty="0" err="1" smtClean="0"/>
              <a:t>Yad</a:t>
            </a:r>
            <a:r>
              <a:rPr lang="pl-PL" dirty="0" smtClean="0"/>
              <a:t> </a:t>
            </a:r>
            <a:r>
              <a:rPr lang="pl-PL" dirty="0" err="1"/>
              <a:t>V</a:t>
            </a:r>
            <a:r>
              <a:rPr lang="pl-PL" dirty="0" err="1" smtClean="0"/>
              <a:t>ashem</a:t>
            </a:r>
            <a:r>
              <a:rPr lang="pl-PL" dirty="0" smtClean="0"/>
              <a:t> z prośbą o przetłumaczenie dokumentów. Czekamy na wynik prac.</a:t>
            </a:r>
            <a:endParaRPr lang="pl-PL" dirty="0"/>
          </a:p>
        </p:txBody>
      </p:sp>
      <p:pic>
        <p:nvPicPr>
          <p:cNvPr id="5122" name="Picture 2" descr="C:\Users\Beata\Pictures\2017-03-04 001\20170202_0828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0" b="10077"/>
          <a:stretch/>
        </p:blipFill>
        <p:spPr bwMode="auto">
          <a:xfrm>
            <a:off x="1475656" y="3344874"/>
            <a:ext cx="2455371" cy="343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eata\Pictures\2017-03-04 001\20170202_0827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" r="3920" b="11119"/>
          <a:stretch/>
        </p:blipFill>
        <p:spPr bwMode="auto">
          <a:xfrm>
            <a:off x="4572000" y="3212976"/>
            <a:ext cx="2366594" cy="360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4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latin typeface="Calibri" panose="020F0502020204030204" pitchFamily="34" charset="0"/>
              </a:rPr>
              <a:t>Olędrzy </a:t>
            </a:r>
            <a:endParaRPr lang="pl-PL" sz="40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endParaRPr lang="pl-PL" dirty="0" smtClean="0"/>
          </a:p>
          <a:p>
            <a:r>
              <a:rPr lang="pl-PL" dirty="0" smtClean="0"/>
              <a:t>Początki osadnictwa </a:t>
            </a:r>
            <a:r>
              <a:rPr lang="pl-PL" dirty="0" err="1" smtClean="0"/>
              <a:t>olęderskiego</a:t>
            </a:r>
            <a:r>
              <a:rPr lang="pl-PL" dirty="0" smtClean="0"/>
              <a:t> w Wielkopolsce datuje się na XVIII wiek. </a:t>
            </a:r>
          </a:p>
          <a:p>
            <a:r>
              <a:rPr lang="pl-PL" dirty="0" smtClean="0"/>
              <a:t>Zadaniem osadników, którzy przybyli z Holandii było zagospodarowanie  wsi opuszczonych, nowo założonych, zniszczonych najazdem szwedzkim lub zagospodarowanie nieużytkowanych gruntów.</a:t>
            </a:r>
          </a:p>
          <a:p>
            <a:r>
              <a:rPr lang="pl-PL" dirty="0" smtClean="0"/>
              <a:t>Olędrzy słynęli z dobrych sposobów gospodarowania.</a:t>
            </a:r>
          </a:p>
          <a:p>
            <a:r>
              <a:rPr lang="pl-PL" dirty="0" smtClean="0"/>
              <a:t>Dzisiaj pozostałością po Olędrach są rzędy topól i wierzb sadzonych dla celów melioracyjnych.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52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/>
              <a:t>Napoleon </a:t>
            </a:r>
            <a:r>
              <a:rPr lang="pl-PL" sz="4400" dirty="0"/>
              <a:t>B</a:t>
            </a:r>
            <a:r>
              <a:rPr lang="pl-PL" sz="4400" dirty="0" smtClean="0"/>
              <a:t>onaparte w Mosinie</a:t>
            </a:r>
            <a:endParaRPr lang="pl-PL" sz="4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pl-PL" dirty="0" smtClean="0"/>
              <a:t>Wg źródeł cesarz przebywał w Mosinie trzy razy: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16VII1807 r., gdy oceniał przydatność tych terenów do walki z Prusami,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30V1812 r., podczas wyprawy na Rosję,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13XII 1812 r. kiedy po przegranej wracał z Rosji </a:t>
            </a:r>
          </a:p>
          <a:p>
            <a:pPr>
              <a:buFont typeface="Wingdings" pitchFamily="2" charset="2"/>
              <a:buChar char="§"/>
            </a:pPr>
            <a:endParaRPr lang="pl-PL" dirty="0" smtClean="0"/>
          </a:p>
          <a:p>
            <a:pPr>
              <a:buFont typeface="Wingdings" pitchFamily="2" charset="2"/>
              <a:buChar char="§"/>
            </a:pPr>
            <a:endParaRPr lang="pl-PL" dirty="0"/>
          </a:p>
          <a:p>
            <a:pPr>
              <a:buFont typeface="Wingdings" pitchFamily="2" charset="2"/>
              <a:buChar char="§"/>
            </a:pPr>
            <a:endParaRPr lang="pl-PL" dirty="0" smtClean="0"/>
          </a:p>
          <a:p>
            <a:pPr>
              <a:buFont typeface="Wingdings" pitchFamily="2" charset="2"/>
              <a:buChar char="§"/>
            </a:pPr>
            <a:endParaRPr lang="pl-PL" dirty="0"/>
          </a:p>
          <a:p>
            <a:pPr>
              <a:buFont typeface="Wingdings" pitchFamily="2" charset="2"/>
              <a:buChar char="§"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                          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                            Studnia Napoleona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5064"/>
            <a:ext cx="4053483" cy="228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21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Olędrzy w gminie Mosina</a:t>
            </a:r>
            <a:endParaRPr lang="pl-PL" sz="3600" dirty="0">
              <a:latin typeface="Calibri" panose="020F0502020204030204" pitchFamily="34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0087061"/>
              </p:ext>
            </p:extLst>
          </p:nvPr>
        </p:nvGraphicFramePr>
        <p:xfrm>
          <a:off x="2051719" y="1412775"/>
          <a:ext cx="5544617" cy="5449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712"/>
                <a:gridCol w="1190317"/>
                <a:gridCol w="1194151"/>
                <a:gridCol w="1194753"/>
                <a:gridCol w="1554684"/>
              </a:tblGrid>
              <a:tr h="584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L. p.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Dawna nazwa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Nazwa współczesna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Ilość mieszkańców w </a:t>
                      </a:r>
                      <a:r>
                        <a:rPr lang="pl-PL" sz="1100" dirty="0" smtClean="0">
                          <a:effectLst/>
                        </a:rPr>
                        <a:t>XVIII w</a:t>
                      </a:r>
                      <a:r>
                        <a:rPr lang="pl-PL" sz="1100" dirty="0">
                          <a:effectLst/>
                        </a:rPr>
                        <a:t>.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Informacje dodatkowe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  <a:tr h="389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1.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Baranowskie Olędry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Baranówko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87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  <a:tr h="389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2.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Borkowskie Oledry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Borkowice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14 dymów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  <a:tr h="389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3.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Krosna </a:t>
                      </a:r>
                      <a:r>
                        <a:rPr lang="pl-PL" sz="1100" dirty="0" err="1" smtClean="0">
                          <a:effectLst/>
                        </a:rPr>
                        <a:t>Olędry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Krosno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1841 r- 278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Założone na miejscu opustoszałej wsi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  <a:tr h="389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4.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Krosińskie Olędry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Krosinko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18 dymów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  <a:tr h="194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5.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Nowe Holedry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Nowinki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 </a:t>
                      </a:r>
                      <a:r>
                        <a:rPr lang="pl-PL" sz="1100" dirty="0" smtClean="0">
                          <a:effectLst/>
                        </a:rPr>
                        <a:t>10 dymów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  <a:tr h="584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6.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Pecna </a:t>
                      </a:r>
                      <a:r>
                        <a:rPr lang="pl-PL" sz="1100" dirty="0" err="1" smtClean="0">
                          <a:effectLst/>
                        </a:rPr>
                        <a:t>Olędry</a:t>
                      </a:r>
                      <a:r>
                        <a:rPr lang="pl-PL" sz="1100" dirty="0" smtClean="0">
                          <a:effectLst/>
                        </a:rPr>
                        <a:t> 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Pecna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1841 r.- 156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Założona na wykarczowanych terenach leśnych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  <a:tr h="584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7.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Sowinieckie Olędry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Sowinki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17 dymów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Założona </a:t>
                      </a:r>
                      <a:r>
                        <a:rPr lang="pl-PL" sz="1100" dirty="0">
                          <a:effectLst/>
                        </a:rPr>
                        <a:t>na wykarczowanych terenach leśnych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  <a:tr h="381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8.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Żabińskie Olędry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Żabinko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1841r.- 226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  <a:tr h="584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9.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Czapury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Czapury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12 dymów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Osada, która przeszła na osadnictwo olęderskie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  <a:tr h="584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10.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Wiórek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Wiórek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11 dymów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Osada, która przeszła na osadnictwo olęderskie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  <a:tr h="194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11. 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Sowiniec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Sowiniec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1841r.-130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  <a:tr h="194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12. 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Radzewo Oledry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Radzewice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1841r.- 326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47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latin typeface="Calibri" panose="020F0502020204030204" pitchFamily="34" charset="0"/>
              </a:rPr>
              <a:t>B</a:t>
            </a:r>
            <a:r>
              <a:rPr lang="pl-PL" sz="4000" dirty="0" smtClean="0">
                <a:latin typeface="Calibri" panose="020F0502020204030204" pitchFamily="34" charset="0"/>
              </a:rPr>
              <a:t>ambrzy</a:t>
            </a:r>
            <a:endParaRPr lang="pl-PL" sz="40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Wybraliśmy się do Muzeum Bambrów w Poznaniu, aby dowiedzieć się kim byli Bambrzy i czy mieszkali również w Mosinie.</a:t>
            </a:r>
            <a:endParaRPr lang="pl-PL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93731"/>
            <a:ext cx="4621808" cy="346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304" y="3068960"/>
            <a:ext cx="2304256" cy="346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56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Kim byli Bambrzy?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Bambrzy – niemieccy osadnicy z okolic Bambergu </a:t>
            </a:r>
            <a:r>
              <a:rPr lang="pl-PL" dirty="0" smtClean="0"/>
              <a:t>zostali sprowadzeni w XVIII wieku do Poznania, by odbudować wsie zniszczone potopem szwedzkim.</a:t>
            </a:r>
          </a:p>
          <a:p>
            <a:r>
              <a:rPr lang="pl-PL" dirty="0" smtClean="0"/>
              <a:t>Szybko </a:t>
            </a:r>
            <a:r>
              <a:rPr lang="pl-PL" dirty="0"/>
              <a:t>odbudowali zrujnowane i wyludnione wsie wokół Poznania</a:t>
            </a:r>
            <a:r>
              <a:rPr lang="pl-PL" dirty="0" smtClean="0"/>
              <a:t>.</a:t>
            </a:r>
          </a:p>
          <a:p>
            <a:r>
              <a:rPr lang="pl-PL" dirty="0" smtClean="0"/>
              <a:t>Byli katolikami i szybko ulegli procesowi polonizacji.</a:t>
            </a:r>
          </a:p>
          <a:p>
            <a:r>
              <a:rPr lang="pl-PL" dirty="0"/>
              <a:t> Bambrzy </a:t>
            </a:r>
            <a:r>
              <a:rPr lang="pl-PL" dirty="0" smtClean="0"/>
              <a:t>wnieśli </a:t>
            </a:r>
            <a:r>
              <a:rPr lang="pl-PL" dirty="0"/>
              <a:t>w kulturę </a:t>
            </a:r>
            <a:r>
              <a:rPr lang="pl-PL" dirty="0" smtClean="0"/>
              <a:t>podpoznańskich wsi </a:t>
            </a:r>
            <a:r>
              <a:rPr lang="pl-PL" dirty="0"/>
              <a:t>nowe elementy z zakresu uprawy roli, pożywienia, budownictwa. </a:t>
            </a:r>
            <a:endParaRPr lang="pl-PL" dirty="0" smtClean="0"/>
          </a:p>
          <a:p>
            <a:r>
              <a:rPr lang="pl-PL" dirty="0" smtClean="0"/>
              <a:t>Byli dobrymi gospodarzami, cechowała ich  pracowitość </a:t>
            </a:r>
            <a:br>
              <a:rPr lang="pl-PL" dirty="0" smtClean="0"/>
            </a:br>
            <a:r>
              <a:rPr lang="pl-PL" dirty="0" smtClean="0"/>
              <a:t>i uczciwość.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20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0800000" flipV="1">
            <a:off x="-1" y="116632"/>
            <a:ext cx="9143999" cy="1295120"/>
          </a:xfrm>
        </p:spPr>
        <p:txBody>
          <a:bodyPr>
            <a:normAutofit fontScale="90000"/>
          </a:bodyPr>
          <a:lstStyle/>
          <a:p>
            <a:r>
              <a:rPr lang="pl-PL" sz="2700" dirty="0" smtClean="0">
                <a:latin typeface="Calibri" panose="020F0502020204030204" pitchFamily="34" charset="0"/>
              </a:rPr>
              <a:t/>
            </a:r>
            <a:br>
              <a:rPr lang="pl-PL" sz="2700" dirty="0" smtClean="0">
                <a:latin typeface="Calibri" panose="020F0502020204030204" pitchFamily="34" charset="0"/>
              </a:rPr>
            </a:br>
            <a:r>
              <a:rPr lang="pl-PL" sz="2700" dirty="0">
                <a:latin typeface="Calibri" panose="020F0502020204030204" pitchFamily="34" charset="0"/>
              </a:rPr>
              <a:t/>
            </a:r>
            <a:br>
              <a:rPr lang="pl-PL" sz="2700" dirty="0">
                <a:latin typeface="Calibri" panose="020F0502020204030204" pitchFamily="34" charset="0"/>
              </a:rPr>
            </a:br>
            <a:r>
              <a:rPr lang="pl-PL" sz="2700" dirty="0" smtClean="0">
                <a:latin typeface="Calibri" panose="020F0502020204030204" pitchFamily="34" charset="0"/>
              </a:rPr>
              <a:t/>
            </a:r>
            <a:br>
              <a:rPr lang="pl-PL" sz="2700" dirty="0" smtClean="0">
                <a:latin typeface="Calibri" panose="020F0502020204030204" pitchFamily="34" charset="0"/>
              </a:rPr>
            </a:br>
            <a:r>
              <a:rPr lang="pl-PL" sz="2700" dirty="0">
                <a:latin typeface="Calibri" panose="020F0502020204030204" pitchFamily="34" charset="0"/>
              </a:rPr>
              <a:t/>
            </a:r>
            <a:br>
              <a:rPr lang="pl-PL" sz="2700" dirty="0">
                <a:latin typeface="Calibri" panose="020F0502020204030204" pitchFamily="34" charset="0"/>
              </a:rPr>
            </a:br>
            <a:r>
              <a:rPr lang="pl-PL" sz="2700" dirty="0" smtClean="0">
                <a:latin typeface="Calibri" panose="020F0502020204030204" pitchFamily="34" charset="0"/>
              </a:rPr>
              <a:t>Prof</a:t>
            </a:r>
            <a:r>
              <a:rPr lang="pl-PL" sz="2700" dirty="0">
                <a:latin typeface="Calibri" panose="020F0502020204030204" pitchFamily="34" charset="0"/>
              </a:rPr>
              <a:t>. Maria Paradowska w Kronice Miasta Poznania 1993 </a:t>
            </a:r>
            <a:r>
              <a:rPr lang="pl-PL" sz="2700" dirty="0" smtClean="0">
                <a:latin typeface="Calibri" panose="020F0502020204030204" pitchFamily="34" charset="0"/>
              </a:rPr>
              <a:t>r. 61 Nr 3/4 napisała:</a:t>
            </a:r>
            <a:r>
              <a:rPr lang="pl-PL" sz="2700" dirty="0">
                <a:latin typeface="Calibri" panose="020F0502020204030204" pitchFamily="34" charset="0"/>
              </a:rPr>
              <a:t/>
            </a:r>
            <a:br>
              <a:rPr lang="pl-PL" sz="2700" dirty="0">
                <a:latin typeface="Calibri" panose="020F0502020204030204" pitchFamily="34" charset="0"/>
              </a:rPr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i="1" dirty="0" smtClean="0"/>
          </a:p>
          <a:p>
            <a:pPr marL="0" indent="0" algn="ctr">
              <a:buNone/>
            </a:pPr>
            <a:r>
              <a:rPr lang="pl-PL" i="1" dirty="0" smtClean="0"/>
              <a:t>Warto tu także wspomnieć o wsiach, które nie należały </a:t>
            </a:r>
            <a:br>
              <a:rPr lang="pl-PL" i="1" dirty="0" smtClean="0"/>
            </a:br>
            <a:r>
              <a:rPr lang="pl-PL" i="1" dirty="0" smtClean="0"/>
              <a:t>do Poznania, a zasiedlone zostały gospodarzami z okolic Bambergu. Były to Czapury należące do klasztoru karmelitów w Poznaniu, a zawarty kontrakt z osadnikami pochodzi z sierpnia 1747 r., oraz wieś Wiórek, własność kościoła poznańskiego, której dokument zasiedlenia datowany jest na marzec 1754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488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82880"/>
            <a:ext cx="8507288" cy="1111664"/>
          </a:xfrm>
        </p:spPr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Dom bamberski w Czapurach</a:t>
            </a:r>
            <a:endParaRPr lang="pl-PL" sz="3600" dirty="0">
              <a:latin typeface="Calibri" panose="020F0502020204030204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45024"/>
            <a:ext cx="5166360" cy="290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755576" y="1859339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Dom </a:t>
            </a:r>
            <a:r>
              <a:rPr lang="pl-PL" sz="2400" dirty="0" err="1" smtClean="0"/>
              <a:t>Heigelmannów</a:t>
            </a:r>
            <a:r>
              <a:rPr lang="pl-PL" sz="2400" dirty="0" smtClean="0"/>
              <a:t>, stojący bokiem do drogi, jest przykładem wybujałej architektury realizowanej przez bardzo zamożnych rolników, zamieszkujących wsie podpoznańskie, z których duża część miała korzenie bamberskie</a:t>
            </a:r>
            <a:r>
              <a:rPr lang="pl-PL" sz="2400" dirty="0" smtClean="0">
                <a:latin typeface="Calibri" panose="020F0502020204030204" pitchFamily="34" charset="0"/>
              </a:rPr>
              <a:t>.</a:t>
            </a:r>
            <a:endParaRPr lang="pl-P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9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Bambrzy we Wiórku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pl-PL" dirty="0" smtClean="0"/>
              <a:t>W 1754 roku Bambrzy osiedlili się także we Wiórku.</a:t>
            </a:r>
          </a:p>
          <a:p>
            <a:r>
              <a:rPr lang="pl-PL" dirty="0" smtClean="0"/>
              <a:t>Do dziś mieszkańcy pamiętają o przybyszach z Bambergu podczas lokalnych świąt, np. podczas Święta pyry.</a:t>
            </a: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7" y="2996952"/>
            <a:ext cx="6456381" cy="371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88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Mniejszość niemiecka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Napływ ludności pochodzenia niemieckiego datuję się na 1793 rok, kiedy to Mosina dostała się pod pruskie panowanie.</a:t>
            </a:r>
          </a:p>
          <a:p>
            <a:endParaRPr lang="pl-PL" dirty="0"/>
          </a:p>
        </p:txBody>
      </p:sp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5927695"/>
              </p:ext>
            </p:extLst>
          </p:nvPr>
        </p:nvGraphicFramePr>
        <p:xfrm>
          <a:off x="2267744" y="2924944"/>
          <a:ext cx="4824536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235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Niemcy w Mosinie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00200"/>
            <a:ext cx="8784976" cy="4781128"/>
          </a:xfrm>
        </p:spPr>
        <p:txBody>
          <a:bodyPr>
            <a:normAutofit/>
          </a:bodyPr>
          <a:lstStyle/>
          <a:p>
            <a:r>
              <a:rPr lang="pl-PL" dirty="0" smtClean="0"/>
              <a:t>Mieszkali w Sowinkach, Żabinku, Krośnie, Żabnie.</a:t>
            </a:r>
          </a:p>
          <a:p>
            <a:r>
              <a:rPr lang="pl-PL" dirty="0" smtClean="0"/>
              <a:t>Mieli przewagę ekonomiczną nad ludnością polską.</a:t>
            </a:r>
          </a:p>
          <a:p>
            <a:r>
              <a:rPr lang="pl-PL" dirty="0" smtClean="0"/>
              <a:t>Nie pogodzili się z przynależnością tych terenów </a:t>
            </a:r>
            <a:br>
              <a:rPr lang="pl-PL" dirty="0" smtClean="0"/>
            </a:br>
            <a:r>
              <a:rPr lang="pl-PL" dirty="0" smtClean="0"/>
              <a:t>do Polski.</a:t>
            </a:r>
          </a:p>
          <a:p>
            <a:r>
              <a:rPr lang="pl-PL" dirty="0" smtClean="0"/>
              <a:t>Wyraz swojego niezadowolenia dawali działając </a:t>
            </a:r>
            <a:br>
              <a:rPr lang="pl-PL" dirty="0" smtClean="0"/>
            </a:br>
            <a:r>
              <a:rPr lang="pl-PL" dirty="0" smtClean="0"/>
              <a:t>w  </a:t>
            </a:r>
            <a:r>
              <a:rPr lang="pl-PL" dirty="0" err="1" smtClean="0"/>
              <a:t>Jungdeutsche</a:t>
            </a:r>
            <a:r>
              <a:rPr lang="pl-PL" dirty="0" smtClean="0"/>
              <a:t> </a:t>
            </a:r>
            <a:r>
              <a:rPr lang="pl-PL" dirty="0" err="1" smtClean="0"/>
              <a:t>Partei</a:t>
            </a:r>
            <a:r>
              <a:rPr lang="pl-PL" dirty="0" smtClean="0"/>
              <a:t> fur Polen ( Partia Młodych Niemców w Polsce. Jej prezesem był Gustaw </a:t>
            </a:r>
            <a:r>
              <a:rPr lang="pl-PL" dirty="0" err="1"/>
              <a:t>B</a:t>
            </a:r>
            <a:r>
              <a:rPr lang="pl-PL" dirty="0" err="1" smtClean="0"/>
              <a:t>ressel</a:t>
            </a:r>
            <a:r>
              <a:rPr lang="pl-PL" dirty="0" smtClean="0"/>
              <a:t> z Żabna -  zagorzały wróg Polaków, który organizował antypolskie prowokacje.</a:t>
            </a:r>
          </a:p>
          <a:p>
            <a:r>
              <a:rPr lang="pl-PL" dirty="0" smtClean="0"/>
              <a:t>Działalność antypolską prowadzili także: Ryszard </a:t>
            </a:r>
            <a:r>
              <a:rPr lang="pl-PL" dirty="0" err="1" smtClean="0"/>
              <a:t>Welst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z Żabinka, Adolf </a:t>
            </a:r>
            <a:r>
              <a:rPr lang="pl-PL" dirty="0"/>
              <a:t>J</a:t>
            </a:r>
            <a:r>
              <a:rPr lang="pl-PL" dirty="0" smtClean="0"/>
              <a:t>ust z Sowinek, Oskar </a:t>
            </a:r>
            <a:r>
              <a:rPr lang="pl-PL" dirty="0" err="1"/>
              <a:t>P</a:t>
            </a:r>
            <a:r>
              <a:rPr lang="pl-PL" dirty="0" err="1" smtClean="0"/>
              <a:t>reiss</a:t>
            </a:r>
            <a:r>
              <a:rPr lang="pl-PL" dirty="0" smtClean="0"/>
              <a:t> oraz Karl </a:t>
            </a:r>
            <a:r>
              <a:rPr lang="pl-PL" dirty="0" err="1" smtClean="0"/>
              <a:t>Mayer</a:t>
            </a:r>
            <a:r>
              <a:rPr lang="pl-PL" dirty="0" smtClean="0"/>
              <a:t> z Mosiny.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188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Niemieccy burmistrzowie Mosiny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r>
              <a:rPr lang="pl-PL" dirty="0" smtClean="0"/>
              <a:t>Pierwszym burmistrzem w czasie okupacji został właściciel miejscowej mleczarni- Henryk </a:t>
            </a:r>
            <a:r>
              <a:rPr lang="pl-PL" dirty="0" err="1" smtClean="0"/>
              <a:t>Schoenfeld</a:t>
            </a:r>
            <a:r>
              <a:rPr lang="pl-PL" dirty="0" smtClean="0"/>
              <a:t>, który po trzech dniach został odwołany prawdopodobnie z powodu przychylnego nastawienia do </a:t>
            </a:r>
            <a:r>
              <a:rPr lang="pl-PL" dirty="0"/>
              <a:t>P</a:t>
            </a:r>
            <a:r>
              <a:rPr lang="pl-PL" dirty="0" smtClean="0"/>
              <a:t>olaków.</a:t>
            </a:r>
          </a:p>
          <a:p>
            <a:r>
              <a:rPr lang="pl-PL" dirty="0" smtClean="0"/>
              <a:t>Kolejnym burmistrzem został </a:t>
            </a:r>
            <a:r>
              <a:rPr lang="pl-PL" dirty="0"/>
              <a:t>K</a:t>
            </a:r>
            <a:r>
              <a:rPr lang="pl-PL" dirty="0" smtClean="0"/>
              <a:t>arl </a:t>
            </a:r>
            <a:r>
              <a:rPr lang="pl-PL" dirty="0" err="1"/>
              <a:t>M</a:t>
            </a:r>
            <a:r>
              <a:rPr lang="pl-PL" dirty="0" err="1" smtClean="0"/>
              <a:t>ayer</a:t>
            </a:r>
            <a:r>
              <a:rPr lang="pl-PL" dirty="0" smtClean="0"/>
              <a:t>. </a:t>
            </a:r>
          </a:p>
          <a:p>
            <a:r>
              <a:rPr lang="pl-PL" dirty="0" smtClean="0"/>
              <a:t>Wójtem i szefem miejscowej komórki NSDAP był Gustaw </a:t>
            </a:r>
            <a:r>
              <a:rPr lang="pl-PL" dirty="0" err="1" smtClean="0"/>
              <a:t>Bressler</a:t>
            </a:r>
            <a:r>
              <a:rPr lang="pl-PL" dirty="0" smtClean="0"/>
              <a:t> z Żabna.</a:t>
            </a:r>
          </a:p>
          <a:p>
            <a:r>
              <a:rPr lang="pl-PL" dirty="0"/>
              <a:t> </a:t>
            </a:r>
            <a:r>
              <a:rPr lang="pl-PL" dirty="0" smtClean="0"/>
              <a:t>Niemcy mieszkający w  Mosinie przed wojną układali listy proskrypcyjne mieszkańców </a:t>
            </a:r>
            <a:r>
              <a:rPr lang="pl-PL" dirty="0"/>
              <a:t>M</a:t>
            </a:r>
            <a:r>
              <a:rPr lang="pl-PL" dirty="0" smtClean="0"/>
              <a:t>osiny, którzy zostali rozstrzelani 20 X 1939 roku na rynku w Mosinie.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9759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latin typeface="Calibri" panose="020F0502020204030204" pitchFamily="34" charset="0"/>
              </a:rPr>
              <a:t>Niemcy przesiedleni do Mosiny</a:t>
            </a:r>
            <a:endParaRPr lang="pl-PL" sz="40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r>
              <a:rPr lang="pl-PL" dirty="0" smtClean="0"/>
              <a:t>W1939 roku rozpoczęto akcję wyrzucania mieszkańców Mosiny z ich domów, na ich miejsce sprowadzono Niemców z krajów nadbałtyckich oraz z </a:t>
            </a:r>
            <a:r>
              <a:rPr lang="pl-PL" dirty="0"/>
              <a:t>B</a:t>
            </a:r>
            <a:r>
              <a:rPr lang="pl-PL" dirty="0" smtClean="0"/>
              <a:t>esarabii </a:t>
            </a:r>
            <a:br>
              <a:rPr lang="pl-PL" dirty="0" smtClean="0"/>
            </a:br>
            <a:r>
              <a:rPr lang="pl-PL" dirty="0" smtClean="0"/>
              <a:t>i Bukowiny.</a:t>
            </a:r>
          </a:p>
          <a:p>
            <a:r>
              <a:rPr lang="pl-PL" dirty="0" smtClean="0"/>
              <a:t>Do Mosiny sprowadziła się np. rodzina </a:t>
            </a:r>
            <a:r>
              <a:rPr lang="pl-PL" dirty="0" err="1" smtClean="0"/>
              <a:t>Grottckich</a:t>
            </a:r>
            <a:r>
              <a:rPr lang="pl-PL" dirty="0" smtClean="0"/>
              <a:t>, </a:t>
            </a:r>
            <a:r>
              <a:rPr lang="pl-PL" dirty="0" err="1" smtClean="0"/>
              <a:t>Hasselmanów</a:t>
            </a:r>
            <a:r>
              <a:rPr lang="pl-PL" dirty="0" smtClean="0"/>
              <a:t>, </a:t>
            </a:r>
            <a:r>
              <a:rPr lang="pl-PL" dirty="0" err="1" smtClean="0"/>
              <a:t>Dossmannów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268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Legenda o studni Napoleona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l-PL" b="1" dirty="0" smtClean="0"/>
          </a:p>
          <a:p>
            <a:pPr marL="0" indent="0">
              <a:buNone/>
            </a:pPr>
            <a:r>
              <a:rPr lang="pl-PL" b="1" dirty="0" smtClean="0"/>
              <a:t>Legenda </a:t>
            </a:r>
            <a:r>
              <a:rPr lang="pl-PL" b="1" dirty="0"/>
              <a:t>o źródełku</a:t>
            </a:r>
          </a:p>
          <a:p>
            <a:r>
              <a:rPr lang="pl-PL" i="1" dirty="0"/>
              <a:t>Jak mówi legenda, zdarzyło się, że kiedyś tą drogą do Poznania przejeżdżał orszak z Napoleonem. Zatrzymali się tu na chwilę i adiutant podał Napoleonowi do obmycia wodę z pobliskiego źródełka. Ku ogólnemu zdziwieniu, pomiędzy palcami cesarza pojawiły się bąbelki powietrza. </a:t>
            </a:r>
            <a:r>
              <a:rPr lang="pl-PL" i="1" dirty="0" smtClean="0"/>
              <a:t>Postanowił </a:t>
            </a:r>
            <a:r>
              <a:rPr lang="pl-PL" i="1" dirty="0"/>
              <a:t>więc napić się tej wody, która mu wielce zasmakowała i przywiodła na myśl francuski szampan. Napoleon polecił więc częściej podawać sobie tę wodę ze źródełka</a:t>
            </a:r>
            <a:r>
              <a:rPr lang="pl-PL" dirty="0" smtClean="0"/>
              <a:t>.</a:t>
            </a:r>
          </a:p>
          <a:p>
            <a:endParaRPr lang="pl-PL" dirty="0"/>
          </a:p>
          <a:p>
            <a:endParaRPr lang="pl-PL" dirty="0" smtClean="0"/>
          </a:p>
          <a:p>
            <a:r>
              <a:rPr lang="pl-PL" sz="1700" dirty="0"/>
              <a:t>https://www.polskieszlaki.pl/studnia-napoleona-w-mosinie.htm</a:t>
            </a:r>
          </a:p>
        </p:txBody>
      </p:sp>
    </p:spTree>
    <p:extLst>
      <p:ext uri="{BB962C8B-B14F-4D97-AF65-F5344CB8AC3E}">
        <p14:creationId xmlns:p14="http://schemas.microsoft.com/office/powerpoint/2010/main" val="350410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82880"/>
            <a:ext cx="8928992" cy="1111664"/>
          </a:xfrm>
        </p:spPr>
        <p:txBody>
          <a:bodyPr>
            <a:normAutofit/>
          </a:bodyPr>
          <a:lstStyle/>
          <a:p>
            <a:pPr algn="just"/>
            <a:r>
              <a:rPr lang="pl-PL" sz="2400" dirty="0">
                <a:latin typeface="Calibri" panose="020F0502020204030204" pitchFamily="34" charset="0"/>
              </a:rPr>
              <a:t>Do domu na ulicy </a:t>
            </a:r>
            <a:r>
              <a:rPr lang="pl-PL" sz="2400" dirty="0" smtClean="0">
                <a:latin typeface="Calibri" panose="020F0502020204030204" pitchFamily="34" charset="0"/>
              </a:rPr>
              <a:t>Poznańskiej, a później Strzeleckiej </a:t>
            </a:r>
            <a:r>
              <a:rPr lang="pl-PL" sz="2400" dirty="0">
                <a:latin typeface="Calibri" panose="020F0502020204030204" pitchFamily="34" charset="0"/>
              </a:rPr>
              <a:t>w Mosinie </a:t>
            </a:r>
            <a:r>
              <a:rPr lang="pl-PL" sz="2400" dirty="0" smtClean="0">
                <a:latin typeface="Calibri" panose="020F0502020204030204" pitchFamily="34" charset="0"/>
              </a:rPr>
              <a:t>sprowadziła </a:t>
            </a:r>
            <a:r>
              <a:rPr lang="pl-PL" sz="2400" dirty="0">
                <a:latin typeface="Calibri" panose="020F0502020204030204" pitchFamily="34" charset="0"/>
              </a:rPr>
              <a:t>się niemiecka rodzina Kurta </a:t>
            </a:r>
            <a:r>
              <a:rPr lang="pl-PL" sz="2400" dirty="0" err="1">
                <a:latin typeface="Calibri" panose="020F0502020204030204" pitchFamily="34" charset="0"/>
              </a:rPr>
              <a:t>Grottckiego</a:t>
            </a:r>
            <a:r>
              <a:rPr lang="pl-PL" sz="2400" dirty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4" name="Picture 4" descr="E:\img6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6" y="1967804"/>
            <a:ext cx="4552732" cy="297336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7"/>
            <a:ext cx="4320480" cy="325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06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latin typeface="Calibri" panose="020F0502020204030204" pitchFamily="34" charset="0"/>
              </a:rPr>
              <a:t>Zróżnicowanie religijne Mosiny w I połowie XX wieku</a:t>
            </a:r>
            <a:endParaRPr lang="pl-PL" sz="2800" dirty="0">
              <a:latin typeface="Calibri" panose="020F0502020204030204" pitchFamily="34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471940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083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Mosinianie pamiętają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 smtClean="0"/>
              <a:t>Pamięci społeczności żydowskiej- mieszkańcy </a:t>
            </a:r>
            <a:r>
              <a:rPr lang="pl-PL" dirty="0"/>
              <a:t>M</a:t>
            </a:r>
            <a:r>
              <a:rPr lang="pl-PL" dirty="0" smtClean="0"/>
              <a:t>osiny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319463" cy="639762"/>
          </a:xfrm>
        </p:spPr>
        <p:txBody>
          <a:bodyPr>
            <a:normAutofit fontScale="77500" lnSpcReduction="20000"/>
          </a:bodyPr>
          <a:lstStyle/>
          <a:p>
            <a:r>
              <a:rPr lang="pl-PL" dirty="0" smtClean="0"/>
              <a:t>Pamięci społeczności ewangelickiej- mieszkańcy </a:t>
            </a:r>
            <a:r>
              <a:rPr lang="pl-PL" dirty="0"/>
              <a:t>M</a:t>
            </a:r>
            <a:r>
              <a:rPr lang="pl-PL" dirty="0" smtClean="0"/>
              <a:t>osiny</a:t>
            </a:r>
            <a:endParaRPr lang="pl-PL" dirty="0"/>
          </a:p>
        </p:txBody>
      </p:sp>
      <p:pic>
        <p:nvPicPr>
          <p:cNvPr id="3075" name="Picture 3" descr="C:\Users\Beata\Desktop\wielokulturowość\2017-04-04 13.25.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15556" r="2283" b="8829"/>
          <a:stretch/>
        </p:blipFill>
        <p:spPr bwMode="auto">
          <a:xfrm>
            <a:off x="5436096" y="2351695"/>
            <a:ext cx="3312368" cy="42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eata\Desktop\wielokulturowość\2017-04-04 13.31.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4" t="41541" r="22580" b="5699"/>
          <a:stretch/>
        </p:blipFill>
        <p:spPr bwMode="auto">
          <a:xfrm>
            <a:off x="464574" y="4065771"/>
            <a:ext cx="4409768" cy="271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Beata\Desktop\wielokulturowość\2017-04-04 13.30.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3" t="44982" r="26376" b="9140"/>
          <a:stretch/>
        </p:blipFill>
        <p:spPr bwMode="auto">
          <a:xfrm>
            <a:off x="0" y="2420888"/>
            <a:ext cx="5213156" cy="235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58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latin typeface="Calibri" panose="020F0502020204030204" pitchFamily="34" charset="0"/>
              </a:rPr>
              <a:t>Mosina dziś</a:t>
            </a:r>
            <a:endParaRPr lang="pl-PL" sz="40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Wg danych Referatu Spraw Obywatelskich i Działalności Gospodarczej w gminie Mosina zameldowano:</a:t>
            </a:r>
          </a:p>
          <a:p>
            <a:r>
              <a:rPr lang="pl-PL" dirty="0" smtClean="0"/>
              <a:t>24 cudzoziemców na pobyt stały,</a:t>
            </a:r>
          </a:p>
          <a:p>
            <a:r>
              <a:rPr lang="pl-PL" dirty="0" smtClean="0"/>
              <a:t>78 cudzoziemców na pobyt czasowy, m. in. Ukraińcy, Bułgarzy, Niemcy, Mołdawianie.</a:t>
            </a:r>
          </a:p>
          <a:p>
            <a:r>
              <a:rPr lang="pl-PL" dirty="0" smtClean="0"/>
              <a:t>W poprzednich latach stosunkowo liczną grupę stanowili mieszkańcy Chin, którzy przyjechali do Mosiny do pracy. Większość z nich wyjechała do Niemiec.</a:t>
            </a:r>
          </a:p>
          <a:p>
            <a:pPr marL="0" indent="0">
              <a:buNone/>
            </a:pPr>
            <a:r>
              <a:rPr lang="pl-PL" dirty="0" smtClean="0"/>
              <a:t>  ( stan na dzień 3.04.2017r.)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6406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>
                <a:latin typeface="Calibri" panose="020F0502020204030204" pitchFamily="34" charset="0"/>
              </a:rPr>
              <a:t>Dlaczego Mosina?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Wśród cudzoziemców zameldowanych na </a:t>
            </a:r>
            <a:r>
              <a:rPr lang="pl-PL" dirty="0"/>
              <a:t>stałe  </a:t>
            </a:r>
            <a:r>
              <a:rPr lang="pl-PL" dirty="0" smtClean="0"/>
              <a:t>w Mosinie są: </a:t>
            </a:r>
            <a:r>
              <a:rPr lang="pl-PL" dirty="0"/>
              <a:t>B</a:t>
            </a:r>
            <a:r>
              <a:rPr lang="pl-PL" dirty="0" smtClean="0"/>
              <a:t>elgowie, Włosi, Ukraińcy, Egipcjanie, Tajwańczycy, Armeńczycy, Białorusini, Algierczycy, </a:t>
            </a:r>
            <a:r>
              <a:rPr lang="pl-PL" dirty="0"/>
              <a:t>S</a:t>
            </a:r>
            <a:r>
              <a:rPr lang="pl-PL" dirty="0" smtClean="0"/>
              <a:t>łowacy, Bułgarzy, Brazylijczycy.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Większość cudzoziemców zamieszkała w Mosinie </a:t>
            </a:r>
            <a:br>
              <a:rPr lang="pl-PL" dirty="0" smtClean="0"/>
            </a:br>
            <a:r>
              <a:rPr lang="pl-PL" dirty="0" smtClean="0"/>
              <a:t>z powodu zawarcia związku małżeńskiego.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W Mosinie mieszka jeden bezpaństwowiec oraz jedna osoba z nieustalonym obywatelstwem.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748" y="5718468"/>
            <a:ext cx="1440004" cy="87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87" y="4835503"/>
            <a:ext cx="16097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801" y="4835503"/>
            <a:ext cx="1531923" cy="102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99" y="5617814"/>
            <a:ext cx="1614939" cy="107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1" y="4499268"/>
            <a:ext cx="140811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2702"/>
            <a:ext cx="13223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89466"/>
            <a:ext cx="22669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24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Wywiad z Panią </a:t>
            </a:r>
            <a:r>
              <a:rPr lang="pl-PL" sz="3600" dirty="0">
                <a:latin typeface="Calibri" panose="020F0502020204030204" pitchFamily="34" charset="0"/>
              </a:rPr>
              <a:t>W</a:t>
            </a:r>
            <a:r>
              <a:rPr lang="pl-PL" sz="3600" dirty="0" smtClean="0">
                <a:latin typeface="Calibri" panose="020F0502020204030204" pitchFamily="34" charset="0"/>
              </a:rPr>
              <a:t>alentyną </a:t>
            </a:r>
            <a:r>
              <a:rPr lang="pl-PL" sz="3600" dirty="0">
                <a:latin typeface="Calibri" panose="020F0502020204030204" pitchFamily="34" charset="0"/>
              </a:rPr>
              <a:t>C</a:t>
            </a:r>
            <a:r>
              <a:rPr lang="pl-PL" sz="3600" dirty="0" smtClean="0">
                <a:latin typeface="Calibri" panose="020F0502020204030204" pitchFamily="34" charset="0"/>
              </a:rPr>
              <a:t>zerwińską </a:t>
            </a:r>
            <a:br>
              <a:rPr lang="pl-PL" sz="3600" dirty="0" smtClean="0">
                <a:latin typeface="Calibri" panose="020F0502020204030204" pitchFamily="34" charset="0"/>
              </a:rPr>
            </a:br>
            <a:r>
              <a:rPr lang="pl-PL" sz="3600" dirty="0" smtClean="0">
                <a:latin typeface="Calibri" panose="020F0502020204030204" pitchFamily="34" charset="0"/>
              </a:rPr>
              <a:t>z Kazachstanu (fragmenty)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/>
          </a:bodyPr>
          <a:lstStyle/>
          <a:p>
            <a:r>
              <a:rPr lang="pl-PL" dirty="0" smtClean="0"/>
              <a:t>Urodziła </a:t>
            </a:r>
            <a:r>
              <a:rPr lang="pl-PL" dirty="0"/>
              <a:t>się </a:t>
            </a:r>
            <a:r>
              <a:rPr lang="pl-PL" dirty="0" smtClean="0"/>
              <a:t> na północy  Kazachstanu.</a:t>
            </a:r>
          </a:p>
          <a:p>
            <a:r>
              <a:rPr lang="pl-PL" dirty="0" smtClean="0"/>
              <a:t>Przyjechała </a:t>
            </a:r>
            <a:r>
              <a:rPr lang="pl-PL" dirty="0"/>
              <a:t>razem z mężem, córką i z pieskiem w 1998 </a:t>
            </a:r>
            <a:r>
              <a:rPr lang="pl-PL" dirty="0" smtClean="0"/>
              <a:t>roku na zaproszenie Gminy Mosina.</a:t>
            </a:r>
          </a:p>
          <a:p>
            <a:r>
              <a:rPr lang="pl-PL" dirty="0" smtClean="0"/>
              <a:t>Pracuje w Bibliotece Publicznej w Mosinie.</a:t>
            </a:r>
          </a:p>
          <a:p>
            <a:endParaRPr lang="pl-PL" dirty="0" smtClean="0"/>
          </a:p>
          <a:p>
            <a:r>
              <a:rPr lang="pl-PL" i="1" dirty="0" smtClean="0"/>
              <a:t>Przyjechaliśmy </a:t>
            </a:r>
            <a:r>
              <a:rPr lang="pl-PL" i="1" dirty="0"/>
              <a:t>tu, do </a:t>
            </a:r>
            <a:r>
              <a:rPr lang="pl-PL" i="1" dirty="0" smtClean="0"/>
              <a:t>Mosiny, </a:t>
            </a:r>
            <a:r>
              <a:rPr lang="pl-PL" i="1" dirty="0"/>
              <a:t>z dużego, przemysłowego </a:t>
            </a:r>
            <a:r>
              <a:rPr lang="pl-PL" i="1" dirty="0" smtClean="0"/>
              <a:t>miasta. </a:t>
            </a:r>
            <a:r>
              <a:rPr lang="pl-PL" i="1" dirty="0"/>
              <a:t>Tutaj od razu spodobało mi się czyste powietrze, piękna przyroda, </a:t>
            </a:r>
            <a:r>
              <a:rPr lang="pl-PL" i="1" dirty="0" smtClean="0"/>
              <a:t>park. </a:t>
            </a:r>
            <a:r>
              <a:rPr lang="pl-PL" i="1" dirty="0"/>
              <a:t>Przepiękna okolica. I </a:t>
            </a:r>
            <a:r>
              <a:rPr lang="pl-PL" i="1" dirty="0" smtClean="0"/>
              <a:t>najważniejsze </a:t>
            </a:r>
            <a:r>
              <a:rPr lang="pl-PL" i="1" dirty="0"/>
              <a:t>to czyste powietrze, w porównaniu do tego w </a:t>
            </a:r>
            <a:r>
              <a:rPr lang="pl-PL" i="1" dirty="0" smtClean="0"/>
              <a:t>Kazachstanie</a:t>
            </a:r>
            <a:r>
              <a:rPr lang="pl-PL" i="1" dirty="0"/>
              <a:t>. </a:t>
            </a:r>
            <a:r>
              <a:rPr lang="pl-PL" i="1" dirty="0" smtClean="0"/>
              <a:t>Mieszkańcy  </a:t>
            </a:r>
            <a:r>
              <a:rPr lang="pl-PL" i="1" dirty="0"/>
              <a:t>Mosiny  </a:t>
            </a:r>
            <a:r>
              <a:rPr lang="pl-PL" i="1" dirty="0" smtClean="0"/>
              <a:t>przyjęli nas przyjaźnie. Żyje nam się </a:t>
            </a:r>
            <a:br>
              <a:rPr lang="pl-PL" i="1" dirty="0" smtClean="0"/>
            </a:br>
            <a:r>
              <a:rPr lang="pl-PL" i="1" dirty="0" smtClean="0"/>
              <a:t>w Mosinie dobrze. </a:t>
            </a:r>
            <a:endParaRPr lang="pl-PL" i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5471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alibri" panose="020F0502020204030204" pitchFamily="34" charset="0"/>
              </a:rPr>
              <a:t>Bibliografia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Albumy Kurta </a:t>
            </a:r>
            <a:r>
              <a:rPr lang="pl-PL" dirty="0" err="1"/>
              <a:t>Grottckiego</a:t>
            </a:r>
            <a:r>
              <a:rPr lang="pl-PL" dirty="0"/>
              <a:t>  udostępnione przez rodzinę Paczyńskich z Mosiny</a:t>
            </a:r>
          </a:p>
          <a:p>
            <a:r>
              <a:rPr lang="pl-PL" u="sng" dirty="0">
                <a:hlinkClick r:id="rId2"/>
              </a:rPr>
              <a:t>http://wiorek.pl.tl/Historia-Wi%F3rka.htm</a:t>
            </a:r>
            <a:endParaRPr lang="pl-PL" u="sng" dirty="0"/>
          </a:p>
          <a:p>
            <a:r>
              <a:rPr lang="pl-PL" u="sng" dirty="0"/>
              <a:t>http://czasmosiny2.pl/zagroda-bamberska-w-czapurach</a:t>
            </a:r>
            <a:r>
              <a:rPr lang="pl-PL" u="sng" dirty="0" smtClean="0"/>
              <a:t>/</a:t>
            </a:r>
            <a:endParaRPr lang="pl-PL" dirty="0"/>
          </a:p>
          <a:p>
            <a:r>
              <a:rPr lang="pl-PL" i="1" dirty="0" smtClean="0"/>
              <a:t>Kronika </a:t>
            </a:r>
            <a:r>
              <a:rPr lang="pl-PL" i="1" dirty="0"/>
              <a:t>Miasta Poznania </a:t>
            </a:r>
            <a:r>
              <a:rPr lang="pl-PL" dirty="0"/>
              <a:t>1993 r. 61 Nr ¾</a:t>
            </a:r>
          </a:p>
          <a:p>
            <a:r>
              <a:rPr lang="pl-PL" dirty="0" err="1" smtClean="0"/>
              <a:t>Łojko</a:t>
            </a:r>
            <a:r>
              <a:rPr lang="pl-PL" dirty="0" smtClean="0"/>
              <a:t> Jerzy, Stępień </a:t>
            </a:r>
            <a:r>
              <a:rPr lang="pl-PL" dirty="0"/>
              <a:t>J</a:t>
            </a:r>
            <a:r>
              <a:rPr lang="pl-PL" dirty="0" smtClean="0"/>
              <a:t>erzy, Zarys dziejów Mosiny i okolic, Mosina, 1992</a:t>
            </a:r>
            <a:endParaRPr lang="pl-PL" dirty="0"/>
          </a:p>
          <a:p>
            <a:r>
              <a:rPr lang="pl-PL" dirty="0" err="1" smtClean="0"/>
              <a:t>Nawrocik</a:t>
            </a:r>
            <a:r>
              <a:rPr lang="pl-PL" dirty="0" smtClean="0"/>
              <a:t> Jacek, Wełniak Renata, </a:t>
            </a:r>
            <a:r>
              <a:rPr lang="pl-PL" i="1" dirty="0" smtClean="0"/>
              <a:t>Sprawa mosińska 1943 rok</a:t>
            </a:r>
            <a:r>
              <a:rPr lang="pl-PL" dirty="0" smtClean="0"/>
              <a:t>, Żabikowo 2013</a:t>
            </a:r>
          </a:p>
          <a:p>
            <a:r>
              <a:rPr lang="pl-PL" i="1" dirty="0"/>
              <a:t>Przewodnik Katolicki</a:t>
            </a:r>
            <a:r>
              <a:rPr lang="pl-PL" dirty="0"/>
              <a:t>, wydanie </a:t>
            </a:r>
            <a:r>
              <a:rPr lang="pl-PL" dirty="0" smtClean="0"/>
              <a:t>przedwojenne</a:t>
            </a:r>
          </a:p>
          <a:p>
            <a:r>
              <a:rPr lang="pl-PL" dirty="0" smtClean="0"/>
              <a:t>red</a:t>
            </a:r>
            <a:r>
              <a:rPr lang="pl-PL" dirty="0"/>
              <a:t>. </a:t>
            </a:r>
            <a:r>
              <a:rPr lang="pl-PL" dirty="0" smtClean="0"/>
              <a:t>Jakubiak Tadeusz</a:t>
            </a:r>
            <a:r>
              <a:rPr lang="pl-PL" dirty="0"/>
              <a:t>. A, </a:t>
            </a:r>
            <a:r>
              <a:rPr lang="pl-PL" i="1" dirty="0"/>
              <a:t>Szkice z przeszłości Mosiny i okolic, </a:t>
            </a:r>
          </a:p>
          <a:p>
            <a:r>
              <a:rPr lang="pl-PL" dirty="0"/>
              <a:t>o</a:t>
            </a:r>
            <a:r>
              <a:rPr lang="pl-PL" dirty="0" smtClean="0"/>
              <a:t>pr. zbiorowe pod red. W. Łęckiego, </a:t>
            </a:r>
            <a:r>
              <a:rPr lang="pl-PL" i="1" dirty="0" smtClean="0"/>
              <a:t>Mosina 700 lat</a:t>
            </a:r>
            <a:r>
              <a:rPr lang="pl-PL" dirty="0" smtClean="0"/>
              <a:t>, Warszawa, Poznań, Mosina 2002</a:t>
            </a:r>
          </a:p>
          <a:p>
            <a:r>
              <a:rPr lang="pl-PL" i="1" dirty="0" smtClean="0"/>
              <a:t>Wiadomości parafialne</a:t>
            </a:r>
            <a:r>
              <a:rPr lang="pl-PL" dirty="0" smtClean="0"/>
              <a:t>, </a:t>
            </a:r>
            <a:r>
              <a:rPr lang="pl-PL" dirty="0"/>
              <a:t>W</a:t>
            </a:r>
            <a:r>
              <a:rPr lang="pl-PL" dirty="0" smtClean="0"/>
              <a:t>ielkopolska Biblioteka Cyfrowa</a:t>
            </a:r>
          </a:p>
          <a:p>
            <a:r>
              <a:rPr lang="pl-PL" dirty="0">
                <a:hlinkClick r:id="rId3"/>
              </a:rPr>
              <a:t>https://</a:t>
            </a:r>
            <a:r>
              <a:rPr lang="pl-PL" dirty="0" smtClean="0">
                <a:hlinkClick r:id="rId3"/>
              </a:rPr>
              <a:t>www.mosina.pl/galerie/2</a:t>
            </a:r>
            <a:endParaRPr lang="pl-PL" dirty="0" smtClean="0"/>
          </a:p>
          <a:p>
            <a:r>
              <a:rPr lang="pl-PL" dirty="0"/>
              <a:t>https://www.mosina.pl/historia</a:t>
            </a: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88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Dziękujemy za uwagę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 smtClean="0"/>
          </a:p>
          <a:p>
            <a:pPr algn="ctr"/>
            <a:endParaRPr lang="pl-PL" dirty="0"/>
          </a:p>
          <a:p>
            <a:pPr marL="0" indent="0" algn="ctr">
              <a:buNone/>
            </a:pPr>
            <a:r>
              <a:rPr lang="pl-PL" dirty="0" smtClean="0"/>
              <a:t>Uczniowie klasy IIB gimnazjum w  Szkole Podstawowej </a:t>
            </a:r>
          </a:p>
          <a:p>
            <a:pPr marL="0" indent="0" algn="ctr">
              <a:buNone/>
            </a:pPr>
            <a:r>
              <a:rPr lang="pl-PL" dirty="0" smtClean="0"/>
              <a:t>nr 2 w Mosinie pod kierunkiem pani Beaty Buchwald</a:t>
            </a:r>
          </a:p>
          <a:p>
            <a:pPr algn="ctr"/>
            <a:endParaRPr lang="pl-PL" dirty="0"/>
          </a:p>
          <a:p>
            <a:pPr algn="ctr"/>
            <a:r>
              <a:rPr lang="pl-PL" smtClean="0"/>
              <a:t>Mosina 2018 r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179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Wiosna Ludów w Mosinie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W okresie Wiosny Ludów Mosina została wyzwolona spod władzy pruskiej przez lokalnych partyzantów pod dowództwem Jakuba </a:t>
            </a:r>
            <a:r>
              <a:rPr lang="pl-PL" dirty="0" err="1" smtClean="0"/>
              <a:t>Krauthofera</a:t>
            </a:r>
            <a:r>
              <a:rPr lang="pl-PL" dirty="0" smtClean="0"/>
              <a:t>- </a:t>
            </a:r>
            <a:r>
              <a:rPr lang="pl-PL" dirty="0" err="1" smtClean="0"/>
              <a:t>Krotowskiego</a:t>
            </a:r>
            <a:r>
              <a:rPr lang="pl-PL" dirty="0" smtClean="0"/>
              <a:t>.</a:t>
            </a:r>
          </a:p>
          <a:p>
            <a:r>
              <a:rPr lang="pl-PL" dirty="0"/>
              <a:t>3</a:t>
            </a:r>
            <a:r>
              <a:rPr lang="pl-PL" dirty="0" smtClean="0"/>
              <a:t> maja na rynku w Mosinie </a:t>
            </a:r>
            <a:r>
              <a:rPr lang="pl-PL" dirty="0"/>
              <a:t>J</a:t>
            </a:r>
            <a:r>
              <a:rPr lang="pl-PL" dirty="0" smtClean="0"/>
              <a:t>akub </a:t>
            </a:r>
            <a:r>
              <a:rPr lang="pl-PL" dirty="0" err="1" smtClean="0"/>
              <a:t>Krauthofer</a:t>
            </a:r>
            <a:r>
              <a:rPr lang="pl-PL" dirty="0" smtClean="0"/>
              <a:t>- </a:t>
            </a:r>
            <a:r>
              <a:rPr lang="pl-PL" dirty="0" err="1"/>
              <a:t>K</a:t>
            </a:r>
            <a:r>
              <a:rPr lang="pl-PL" dirty="0" err="1" smtClean="0"/>
              <a:t>rotowski</a:t>
            </a:r>
            <a:r>
              <a:rPr lang="pl-PL" dirty="0" smtClean="0"/>
              <a:t> proklamował powstanie Rzeczypospolitej Polskiej z tymczasową stolicą w Mosinie .Burmistrzem Mosiny mianował miejscowego nauczyciela Wojciecha Rosta.</a:t>
            </a:r>
          </a:p>
          <a:p>
            <a:r>
              <a:rPr lang="pl-PL" dirty="0" smtClean="0"/>
              <a:t>Prusacy szybko zorganizowali dodatkowe siły, które pokonały powstańców w bitwach pod Rogalinem </a:t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T</a:t>
            </a:r>
            <a:r>
              <a:rPr lang="pl-PL" dirty="0" smtClean="0"/>
              <a:t>rzebawiem.</a:t>
            </a:r>
          </a:p>
          <a:p>
            <a:r>
              <a:rPr lang="pl-PL" dirty="0" smtClean="0"/>
              <a:t>8 maja 1848 r. Rzeczypospolita Mosińską upadła, ale dla mosinian stanowiła symbol dumy i dodawała otuchy do dalszej walki z zaborcą. Rzeczypospolita Mosińska stała się namiastką wolnej Polski.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540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2880"/>
            <a:ext cx="9144000" cy="1111664"/>
          </a:xfrm>
        </p:spPr>
        <p:txBody>
          <a:bodyPr>
            <a:noAutofit/>
          </a:bodyPr>
          <a:lstStyle/>
          <a:p>
            <a:r>
              <a:rPr lang="pl-PL" sz="4400" dirty="0" smtClean="0"/>
              <a:t>Potyczka pod Rogalinem 8V1848 r.</a:t>
            </a:r>
            <a:endParaRPr lang="pl-PL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722737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78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977752"/>
          </a:xfrm>
        </p:spPr>
        <p:txBody>
          <a:bodyPr/>
          <a:lstStyle/>
          <a:p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Jakub </a:t>
            </a:r>
            <a:r>
              <a:rPr lang="pl-PL" dirty="0" err="1" smtClean="0">
                <a:solidFill>
                  <a:schemeClr val="accent2">
                    <a:lumMod val="50000"/>
                  </a:schemeClr>
                </a:solidFill>
              </a:rPr>
              <a:t>Krauthofer</a:t>
            </a:r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pl-PL" dirty="0" err="1" smtClean="0">
                <a:solidFill>
                  <a:schemeClr val="accent2">
                    <a:lumMod val="50000"/>
                  </a:schemeClr>
                </a:solidFill>
              </a:rPr>
              <a:t>Krotowski</a:t>
            </a:r>
            <a:endParaRPr lang="pl-P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90" y="188640"/>
            <a:ext cx="1929607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17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Decatur">
      <a:dk1>
        <a:sysClr val="windowText" lastClr="000000"/>
      </a:dk1>
      <a:lt1>
        <a:sysClr val="window" lastClr="FFFFFF"/>
      </a:lt1>
      <a:dk2>
        <a:srgbClr val="55554A"/>
      </a:dk2>
      <a:lt2>
        <a:srgbClr val="D7DAE1"/>
      </a:lt2>
      <a:accent1>
        <a:srgbClr val="F4680B"/>
      </a:accent1>
      <a:accent2>
        <a:srgbClr val="ABB19F"/>
      </a:accent2>
      <a:accent3>
        <a:srgbClr val="948774"/>
      </a:accent3>
      <a:accent4>
        <a:srgbClr val="7EB8E7"/>
      </a:accent4>
      <a:accent5>
        <a:srgbClr val="E3B651"/>
      </a:accent5>
      <a:accent6>
        <a:srgbClr val="96756C"/>
      </a:accent6>
      <a:hlink>
        <a:srgbClr val="66AACD"/>
      </a:hlink>
      <a:folHlink>
        <a:srgbClr val="809DB3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TM01790490[[fn=Decatur]]</Template>
  <TotalTime>3061</TotalTime>
  <Words>2062</Words>
  <Application>Microsoft Office PowerPoint</Application>
  <PresentationFormat>Pokaz na ekranie (4:3)</PresentationFormat>
  <Paragraphs>387</Paragraphs>
  <Slides>67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67</vt:i4>
      </vt:variant>
    </vt:vector>
  </HeadingPairs>
  <TitlesOfParts>
    <vt:vector size="68" baseType="lpstr">
      <vt:lpstr>Decatur</vt:lpstr>
      <vt:lpstr>Mosina w XIX wieku</vt:lpstr>
      <vt:lpstr>Historia Mosiny  w XIX w.</vt:lpstr>
      <vt:lpstr>Mosina w XIX wieku</vt:lpstr>
      <vt:lpstr>Dworzec kolejowy</vt:lpstr>
      <vt:lpstr>Napoleon Bonaparte w Mosinie</vt:lpstr>
      <vt:lpstr>Legenda o studni Napoleona</vt:lpstr>
      <vt:lpstr>Wiosna Ludów w Mosinie</vt:lpstr>
      <vt:lpstr>Potyczka pod Rogalinem 8V1848 r.</vt:lpstr>
      <vt:lpstr>Jakub Krauthofer- Krotowski</vt:lpstr>
      <vt:lpstr>Twórca Rzeczypospolitej Polskiej ze stolicą w Mosinie</vt:lpstr>
      <vt:lpstr>Jakub Krauthofer-Krotowski</vt:lpstr>
      <vt:lpstr>Jakub Krauthofer-Krotowski</vt:lpstr>
      <vt:lpstr>Zabytki XIX w. Mosiny</vt:lpstr>
      <vt:lpstr>Hotel Silberstein</vt:lpstr>
      <vt:lpstr>Kościół katolicki w Mosinie</vt:lpstr>
      <vt:lpstr>Kościół katolicki w Mosinie</vt:lpstr>
      <vt:lpstr>Kościół katolicki w Mosinie</vt:lpstr>
      <vt:lpstr>Apteka „Pod Orłem”</vt:lpstr>
      <vt:lpstr>Szkoła katolicka w Mosinie</vt:lpstr>
      <vt:lpstr>Rynek w Mosinie - XIX w.</vt:lpstr>
      <vt:lpstr>Wygląd mosińskiego rynku</vt:lpstr>
      <vt:lpstr>Szpital, dom starców, ochronka</vt:lpstr>
      <vt:lpstr>Sanatorium Obrabad</vt:lpstr>
      <vt:lpstr>Sanatorium Obrabad</vt:lpstr>
      <vt:lpstr>Bóżnica w Mosinie</vt:lpstr>
      <vt:lpstr>Elegant z Mosiny</vt:lpstr>
      <vt:lpstr>     Wielokulturowa  i wielowyznaniowa Mosina</vt:lpstr>
      <vt:lpstr>Co kryje się pod pojęciem wielokulturowość?</vt:lpstr>
      <vt:lpstr>Wielokulturowość w dawniej Mosinie</vt:lpstr>
      <vt:lpstr>Nasze poszukiwania</vt:lpstr>
      <vt:lpstr>Zajęcia w bóżnicy- dziś Galerii miejskiej</vt:lpstr>
      <vt:lpstr>Odwiedziliśmy</vt:lpstr>
      <vt:lpstr>Zajęcia w Muzeum Bambrów w Poznaniu</vt:lpstr>
      <vt:lpstr>Nie zapomnieliśmy o wielkopolskiej tradycji</vt:lpstr>
      <vt:lpstr>Wyniki naszej pracy</vt:lpstr>
      <vt:lpstr>Mniejszość żydowska w Mosinie</vt:lpstr>
      <vt:lpstr>Najwięcej Żydów mieszkało w Mosinie w XIX wieku</vt:lpstr>
      <vt:lpstr>Bóżnica- dom modlitwy</vt:lpstr>
      <vt:lpstr>Bóżnica- dom modlitwy</vt:lpstr>
      <vt:lpstr>Zajęcia</vt:lpstr>
      <vt:lpstr>Żydzi we władzach miasta</vt:lpstr>
      <vt:lpstr>Gmina żydowska</vt:lpstr>
      <vt:lpstr>Organizacje żydowskie</vt:lpstr>
      <vt:lpstr>Kirkut- żydowski cmentarz</vt:lpstr>
      <vt:lpstr>Kirkut dzisiaj</vt:lpstr>
      <vt:lpstr>Słynny mosiński matematyk- Lazarius Fusch</vt:lpstr>
      <vt:lpstr>Teza prof. L. Fuscha</vt:lpstr>
      <vt:lpstr>Dokumenty z 1818 r. zachowane w Izbie Muzealnej</vt:lpstr>
      <vt:lpstr>Olędrzy </vt:lpstr>
      <vt:lpstr>Olędrzy w gminie Mosina</vt:lpstr>
      <vt:lpstr>Bambrzy</vt:lpstr>
      <vt:lpstr>Kim byli Bambrzy?</vt:lpstr>
      <vt:lpstr>    Prof. Maria Paradowska w Kronice Miasta Poznania 1993 r. 61 Nr 3/4 napisała:  </vt:lpstr>
      <vt:lpstr>Dom bamberski w Czapurach</vt:lpstr>
      <vt:lpstr>Bambrzy we Wiórku</vt:lpstr>
      <vt:lpstr>Mniejszość niemiecka</vt:lpstr>
      <vt:lpstr>Niemcy w Mosinie</vt:lpstr>
      <vt:lpstr>Niemieccy burmistrzowie Mosiny</vt:lpstr>
      <vt:lpstr>Niemcy przesiedleni do Mosiny</vt:lpstr>
      <vt:lpstr>Do domu na ulicy Poznańskiej, a później Strzeleckiej w Mosinie sprowadziła się niemiecka rodzina Kurta Grottckiego.</vt:lpstr>
      <vt:lpstr>Zróżnicowanie religijne Mosiny w I połowie XX wieku</vt:lpstr>
      <vt:lpstr>Mosinianie pamiętają</vt:lpstr>
      <vt:lpstr>Mosina dziś</vt:lpstr>
      <vt:lpstr>Dlaczego Mosina?</vt:lpstr>
      <vt:lpstr>Wywiad z Panią Walentyną Czerwińską  z Kazachstanu (fragmenty)</vt:lpstr>
      <vt:lpstr>Bibliografia</vt:lpstr>
      <vt:lpstr>Dziękujemy za uwagę 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Wielokulturowa Mosina</dc:title>
  <dc:creator>Beata</dc:creator>
  <cp:lastModifiedBy>Beata B</cp:lastModifiedBy>
  <cp:revision>120</cp:revision>
  <dcterms:created xsi:type="dcterms:W3CDTF">2017-03-29T17:45:20Z</dcterms:created>
  <dcterms:modified xsi:type="dcterms:W3CDTF">2020-11-11T17:37:11Z</dcterms:modified>
</cp:coreProperties>
</file>